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9" r:id="rId9"/>
    <p:sldId id="289" r:id="rId10"/>
    <p:sldId id="290" r:id="rId11"/>
    <p:sldId id="271" r:id="rId12"/>
    <p:sldId id="276" r:id="rId13"/>
    <p:sldId id="274" r:id="rId14"/>
    <p:sldId id="275" r:id="rId15"/>
    <p:sldId id="278" r:id="rId16"/>
    <p:sldId id="277" r:id="rId17"/>
    <p:sldId id="291" r:id="rId18"/>
    <p:sldId id="292" r:id="rId19"/>
    <p:sldId id="282" r:id="rId20"/>
    <p:sldId id="283" r:id="rId21"/>
    <p:sldId id="285" r:id="rId22"/>
    <p:sldId id="284" r:id="rId23"/>
    <p:sldId id="273" r:id="rId24"/>
    <p:sldId id="267" r:id="rId25"/>
    <p:sldId id="268" r:id="rId26"/>
    <p:sldId id="265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112949"/>
    <a:srgbClr val="BADCF8"/>
    <a:srgbClr val="FFFFFF"/>
    <a:srgbClr val="88C2E5"/>
    <a:srgbClr val="B6E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298-C3CF-953D-C7E6-62CF0A8C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E44482-69F7-A038-FE8C-A675572F5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21507-48BF-E08A-BDE9-6A09DFB0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E0A93-CC34-A4DB-2726-BAD55CE1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689B0-9486-DD99-BBD8-B28B3C85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1D2A6-3845-BAE9-509A-25FBD0C5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466E6-F212-3DD5-D19F-3F319ADD1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15198-DCE8-C8C9-C6F0-15DDF8B7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1159C-1263-76D5-A95E-2BC725E1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6F12D-8AB9-945B-F643-18A085A2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7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56C72B-9E2C-DE12-A3FF-167772920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77317-38C8-D201-6BAA-EF0939AA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50F22-35A0-219E-92F7-119C5079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7F626-83F8-4954-1194-11B31170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9D691-3E4C-FD7C-1AFC-5B3E83CC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22C4-A6C1-6DDF-B087-424B0B0F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95552-1ED0-3E0F-72F4-DEC504042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924CE-CE2B-D99B-7F7D-4EBE57AF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4329B-1677-B622-51F3-2A4942EC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16893-9800-E26D-9583-511927E3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6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8ADDE-7819-0600-F865-A021A31D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A7DBD5-B7BD-9176-D647-5C851DA26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856EA-2A8B-1D81-D33D-5BED110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6E45C-0C37-F9EF-BA99-F15D857B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EB206-6781-1F7C-A366-A1E8BF53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1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A2EF3-5CE3-738B-6F67-4A2F6287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A443D-EF61-42CE-1F85-F64BE7C02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A332BA-81EF-A140-FF5C-78FEE3FA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B42B27-7984-ECB6-C6D4-9E58E4E3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87AC5-497A-C8EC-9D1A-93E3EC93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FFBFA-1413-2FCE-4CA0-21AC138F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2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08511-007E-45BE-44FC-B3B1874A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ED1DC-424B-24AA-4204-FCE05010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BA9445-CDCA-046D-9C74-9FFC84327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447B6-B14F-A3A5-7AB2-34A88BBC3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B461E2-5FDC-02A4-1262-778DDE303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FA28BA-BFB5-F94B-2F88-9A0C84C8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143DBE-692D-F24D-175E-22F45AA5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574583-CBEF-C2DC-A09E-5BED71AF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9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2F7AF-3DD8-9446-B00A-DA2E5FE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3D8DA-04EA-8411-8A08-110DC89F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08DA6-EBFC-162A-D346-343BF037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042D1E-F75A-8AFC-E174-96353F7D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0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04C03F-D29C-D681-F5F7-104F07A2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C8735F-BFC6-F2D0-FC0A-FCC6A00B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27878-BCB8-09B9-142C-C15C51BE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7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2407A-E769-C8C6-9561-214E57DD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6A359-70AB-4243-70B3-8E50EEF7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79F59C-AD63-CC7D-48FD-B4900B92A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69F4-7250-CE1C-F887-50D07AE6B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D0231-815B-3875-BFB8-C7E7230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09FB96-6ABE-921F-40E9-0ED33A77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6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355C7-4EB9-E30B-5CD4-ED4592B2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C52CD9-F80E-3C19-5A4E-29E70D97C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11D995-A393-5440-C1B6-7301204AA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E00B8-BFA7-8F64-82EC-1D91B1CC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52BDD1-7E49-2A07-BA4D-54AB1E07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67507-604B-E80E-4D54-97B6E3D0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7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4545D-0824-D3CB-4626-E48905D3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18AC4-1B11-12F6-E1E6-925BB3C6C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CCE32-CFE8-2D65-5BE1-53445DF5E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0044-7A50-4061-807B-47F5F3184C7B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988A8-626D-F8B4-802D-1856D8E36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56DAC-1B64-2252-AAE2-DF7EB746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4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newspim.com/news/view/20230719001109" TargetMode="External"/><Relationship Id="rId7" Type="http://schemas.openxmlformats.org/officeDocument/2006/relationships/image" Target="../media/image78.png"/><Relationship Id="rId2" Type="http://schemas.openxmlformats.org/officeDocument/2006/relationships/hyperlink" Target="https://www.samsungsds.com/kr/insights/maa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10" Type="http://schemas.openxmlformats.org/officeDocument/2006/relationships/image" Target="../media/image81.png"/><Relationship Id="rId4" Type="http://schemas.openxmlformats.org/officeDocument/2006/relationships/hyperlink" Target="https://news.seoul.go.kr/env/archives/526030" TargetMode="External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량, 육상 차량, 건물, 자동차이(가) 표시된 사진&#10;&#10;자동 생성된 설명">
            <a:extLst>
              <a:ext uri="{FF2B5EF4-FFF2-40B4-BE49-F238E27FC236}">
                <a16:creationId xmlns:a16="http://schemas.microsoft.com/office/drawing/2014/main" id="{9495D2A6-EFFA-7CB5-8736-2FEC2B70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120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149C59-29C9-E717-258A-0D27D477265B}"/>
              </a:ext>
            </a:extLst>
          </p:cNvPr>
          <p:cNvSpPr/>
          <p:nvPr/>
        </p:nvSpPr>
        <p:spPr>
          <a:xfrm>
            <a:off x="0" y="6120882"/>
            <a:ext cx="12192000" cy="737118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 </a:t>
            </a:r>
            <a:r>
              <a:rPr lang="en-US" altLang="ko-KR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 세종시 빅데이터</a:t>
            </a:r>
            <a:r>
              <a:rPr lang="en-US" altLang="ko-KR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아이디어 공모전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29289D-2880-3B51-8609-F8F46EF26624}"/>
              </a:ext>
            </a:extLst>
          </p:cNvPr>
          <p:cNvSpPr/>
          <p:nvPr/>
        </p:nvSpPr>
        <p:spPr>
          <a:xfrm>
            <a:off x="10573607" y="5831495"/>
            <a:ext cx="161839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Design by </a:t>
            </a:r>
            <a:r>
              <a:rPr lang="en-US" altLang="ko-KR" sz="1400" dirty="0" err="1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freepik</a:t>
            </a:r>
            <a:endParaRPr lang="en-US" altLang="ko-KR" sz="1400" b="0" cap="none" spc="0" dirty="0">
              <a:ln w="0"/>
              <a:solidFill>
                <a:schemeClr val="bg1">
                  <a:alpha val="7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3B4DC-1014-4DF2-F658-9E97AD70F00A}"/>
              </a:ext>
            </a:extLst>
          </p:cNvPr>
          <p:cNvSpPr/>
          <p:nvPr/>
        </p:nvSpPr>
        <p:spPr>
          <a:xfrm>
            <a:off x="1847439" y="1737002"/>
            <a:ext cx="911659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200" spc="3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</a:t>
            </a:r>
            <a:r>
              <a:rPr lang="en-US" altLang="ko-KR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정책 활성화와</a:t>
            </a:r>
            <a:endParaRPr lang="en-US" altLang="ko-KR" sz="42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200" b="0" cap="none" spc="3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4200" b="0" cap="none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인프라 </a:t>
            </a:r>
            <a:r>
              <a:rPr lang="ko-KR" altLang="en-US" sz="4200" b="0" cap="none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선정</a:t>
            </a:r>
            <a:endParaRPr lang="en-US" altLang="ko-KR" sz="42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52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39843" y="43629"/>
            <a:ext cx="88216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서비스와의 차별성 및 독창성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서비스와의 차별성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4957" y="2998968"/>
            <a:ext cx="1063363" cy="914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11087"/>
          <a:stretch/>
        </p:blipFill>
        <p:spPr>
          <a:xfrm>
            <a:off x="276602" y="1710638"/>
            <a:ext cx="4580814" cy="4248000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788" y="3790325"/>
            <a:ext cx="4202696" cy="1888168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8D5B5B6-586B-B66B-12F6-3716E939406A}"/>
              </a:ext>
            </a:extLst>
          </p:cNvPr>
          <p:cNvGrpSpPr/>
          <p:nvPr/>
        </p:nvGrpSpPr>
        <p:grpSpPr>
          <a:xfrm>
            <a:off x="7045446" y="2301745"/>
            <a:ext cx="4504207" cy="2721798"/>
            <a:chOff x="285750" y="1042987"/>
            <a:chExt cx="5505450" cy="34360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CD6E6E-CF1D-0AA8-D47F-551E7B4EF543}"/>
                </a:ext>
              </a:extLst>
            </p:cNvPr>
            <p:cNvSpPr/>
            <p:nvPr/>
          </p:nvSpPr>
          <p:spPr>
            <a:xfrm>
              <a:off x="285750" y="1323977"/>
              <a:ext cx="5505450" cy="31550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EE427D-F973-FBA3-3374-5CBC9143FA5F}"/>
                </a:ext>
              </a:extLst>
            </p:cNvPr>
            <p:cNvSpPr/>
            <p:nvPr/>
          </p:nvSpPr>
          <p:spPr>
            <a:xfrm>
              <a:off x="471487" y="1438275"/>
              <a:ext cx="5133975" cy="279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탄소중립 실천을 위해 친환경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 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모빌리티를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이용하는 시민들에게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마일리지 지급과 같은 혜택을 제공해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대중교통 이용율을 높여 스마트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그린 시티로의 도약 기여</a:t>
              </a:r>
            </a:p>
          </p:txBody>
        </p:sp>
        <p:sp>
          <p:nvSpPr>
            <p:cNvPr id="31" name="사각형: 둥근 모서리 5">
              <a:extLst>
                <a:ext uri="{FF2B5EF4-FFF2-40B4-BE49-F238E27FC236}">
                  <a16:creationId xmlns:a16="http://schemas.microsoft.com/office/drawing/2014/main" id="{30382B9C-A9E8-E6F0-00E5-0D2754855E57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 참여형 친환경 정책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1B958-B41C-57A2-FB80-5F00D0E179D6}"/>
              </a:ext>
            </a:extLst>
          </p:cNvPr>
          <p:cNvSpPr/>
          <p:nvPr/>
        </p:nvSpPr>
        <p:spPr>
          <a:xfrm>
            <a:off x="217610" y="6037142"/>
            <a:ext cx="39966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최형순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 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탄소중립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녹색성장 기본계획 수립 방안 모색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충청뉴스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2023-08-24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42E2FB-0BD2-04F5-F7F5-69395F28CEA0}"/>
              </a:ext>
            </a:extLst>
          </p:cNvPr>
          <p:cNvSpPr/>
          <p:nvPr/>
        </p:nvSpPr>
        <p:spPr>
          <a:xfrm>
            <a:off x="4867248" y="5751593"/>
            <a:ext cx="33121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최형순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 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시민과 함께 탄소중립실천 나서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충청뉴스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2023-04-24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37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A693BC-F579-8C0D-0BCF-20B28B5E920F}"/>
              </a:ext>
            </a:extLst>
          </p:cNvPr>
          <p:cNvSpPr/>
          <p:nvPr/>
        </p:nvSpPr>
        <p:spPr>
          <a:xfrm>
            <a:off x="673844" y="1366686"/>
            <a:ext cx="10844311" cy="904874"/>
          </a:xfrm>
          <a:prstGeom prst="rect">
            <a:avLst/>
          </a:prstGeom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317BEF5-0EED-7D1E-078D-84D252B5FF31}"/>
              </a:ext>
            </a:extLst>
          </p:cNvPr>
          <p:cNvSpPr/>
          <p:nvPr/>
        </p:nvSpPr>
        <p:spPr>
          <a:xfrm>
            <a:off x="678874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0E59C8B-8541-B6F0-CEBF-DF8CD5EEADF0}"/>
              </a:ext>
            </a:extLst>
          </p:cNvPr>
          <p:cNvSpPr/>
          <p:nvPr/>
        </p:nvSpPr>
        <p:spPr>
          <a:xfrm>
            <a:off x="3314232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86D7347-CB2C-C742-7235-E7C905686DA9}"/>
              </a:ext>
            </a:extLst>
          </p:cNvPr>
          <p:cNvSpPr/>
          <p:nvPr/>
        </p:nvSpPr>
        <p:spPr>
          <a:xfrm>
            <a:off x="5949590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 및 </a:t>
            </a:r>
            <a:r>
              <a:rPr lang="ko-KR" altLang="en-US" sz="1600" kern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endParaRPr lang="ko-KR" altLang="en-US" sz="16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77B1D52-0E6F-0FAD-C26E-A3682B7D4BDC}"/>
              </a:ext>
            </a:extLst>
          </p:cNvPr>
          <p:cNvSpPr/>
          <p:nvPr/>
        </p:nvSpPr>
        <p:spPr>
          <a:xfrm>
            <a:off x="8584948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해석</a:t>
            </a:r>
            <a:r>
              <a:rPr lang="en-US" altLang="ko-KR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(Result)</a:t>
            </a:r>
            <a:endParaRPr lang="ko-KR" altLang="en-US" sz="16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AD501A-3CF2-3BCC-1C34-B89F172792BC}"/>
              </a:ext>
            </a:extLst>
          </p:cNvPr>
          <p:cNvGrpSpPr/>
          <p:nvPr/>
        </p:nvGrpSpPr>
        <p:grpSpPr>
          <a:xfrm>
            <a:off x="889636" y="2487560"/>
            <a:ext cx="2424596" cy="3982066"/>
            <a:chOff x="923729" y="1438275"/>
            <a:chExt cx="3433665" cy="500917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2B8D4F3-9B51-B47A-6A04-329C74040638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F833B37-A9C9-B0F1-FD4D-61599443001E}"/>
                </a:ext>
              </a:extLst>
            </p:cNvPr>
            <p:cNvSpPr/>
            <p:nvPr/>
          </p:nvSpPr>
          <p:spPr>
            <a:xfrm>
              <a:off x="1153882" y="1599715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공공데이터 포털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국가교통정보센터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에서 월별 평균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분포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온실가스 배출량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 시설 위치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 및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후 데이터 정제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B5BB4C-F2B3-7053-6AC3-3CC72D679C3B}"/>
              </a:ext>
            </a:extLst>
          </p:cNvPr>
          <p:cNvGrpSpPr/>
          <p:nvPr/>
        </p:nvGrpSpPr>
        <p:grpSpPr>
          <a:xfrm>
            <a:off x="3524994" y="2487560"/>
            <a:ext cx="2424596" cy="3982066"/>
            <a:chOff x="923729" y="1438275"/>
            <a:chExt cx="3433665" cy="500917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CDEE5B5-D30F-5FB3-2368-A298473DC12D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785894D-AF58-CE03-F803-A9DA48AB8970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위해 시각화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후 데이터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집합을 탐색하고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통계적 가설 적립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CD9877-4C4D-0EF0-7481-C22D64337E44}"/>
              </a:ext>
            </a:extLst>
          </p:cNvPr>
          <p:cNvGrpSpPr/>
          <p:nvPr/>
        </p:nvGrpSpPr>
        <p:grpSpPr>
          <a:xfrm>
            <a:off x="6160352" y="2487560"/>
            <a:ext cx="2424596" cy="3982066"/>
            <a:chOff x="923729" y="1438275"/>
            <a:chExt cx="3433665" cy="500917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143680A-D29B-F6E9-7D99-0184471E0B2D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D19032C-7909-651D-0677-2BE04DEC1E59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en-US" altLang="ko-KR" sz="1600" dirty="0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en-US" altLang="ko-KR" sz="1600" dirty="0" err="1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Tensorflow</a:t>
              </a:r>
              <a:r>
                <a:rPr lang="en-US" altLang="ko-KR" sz="1600" dirty="0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활용해 인구 데이터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차량 및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에코 마일리지 도입 이후 배기가스 배출 및 에너지 사용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증감률 분석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5188CA-CBED-7491-2579-F16D5BB695BD}"/>
              </a:ext>
            </a:extLst>
          </p:cNvPr>
          <p:cNvGrpSpPr/>
          <p:nvPr/>
        </p:nvGrpSpPr>
        <p:grpSpPr>
          <a:xfrm>
            <a:off x="8795710" y="2487560"/>
            <a:ext cx="2424596" cy="3982066"/>
            <a:chOff x="923729" y="1438275"/>
            <a:chExt cx="3433665" cy="500917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3C99366-C298-FF18-07C9-986B199BBCB4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C0C76E3-6ACE-E1EB-EA02-828EBD6357AF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QGIS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통한 지리 데이터와 통계 및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활용해 도출한 결과를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바탕으로 스테이션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입지 후보군을 선정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5980D9F-AD66-CA4B-08D0-BBFF2C5AB6DC}"/>
              </a:ext>
            </a:extLst>
          </p:cNvPr>
          <p:cNvCxnSpPr>
            <a:cxnSpLocks/>
          </p:cNvCxnSpPr>
          <p:nvPr/>
        </p:nvCxnSpPr>
        <p:spPr>
          <a:xfrm>
            <a:off x="518370" y="6659800"/>
            <a:ext cx="11155259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74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4208208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시계열분석으로 세종시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 예측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C4D7EB8-AA46-7E06-4364-BD657A0B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" y="2396996"/>
            <a:ext cx="4336625" cy="216309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19B486-62FB-93FB-1331-08956DE73FFB}"/>
              </a:ext>
            </a:extLst>
          </p:cNvPr>
          <p:cNvSpPr/>
          <p:nvPr/>
        </p:nvSpPr>
        <p:spPr>
          <a:xfrm>
            <a:off x="48067" y="1794026"/>
            <a:ext cx="485505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통계 포털에서 인구추이 현황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년도부터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년도까지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CC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필터링 후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Load,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결측치는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수기 계산 후 일부 정제처리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CC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래픽 11" descr="돌아가기 단색으로 채워진">
            <a:extLst>
              <a:ext uri="{FF2B5EF4-FFF2-40B4-BE49-F238E27FC236}">
                <a16:creationId xmlns:a16="http://schemas.microsoft.com/office/drawing/2014/main" id="{DB15C572-5748-B877-D330-F7E1C2B51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546468" y="3893091"/>
            <a:ext cx="914400" cy="670497"/>
          </a:xfrm>
          <a:prstGeom prst="rect">
            <a:avLst/>
          </a:prstGeom>
        </p:spPr>
      </p:pic>
      <p:pic>
        <p:nvPicPr>
          <p:cNvPr id="14" name="그림 1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84387814-DC66-3C65-3989-BC57E99E6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4" y="1631982"/>
            <a:ext cx="6449961" cy="232704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35D8A1-5ABD-1154-D416-E764BEB89F2A}"/>
              </a:ext>
            </a:extLst>
          </p:cNvPr>
          <p:cNvGrpSpPr/>
          <p:nvPr/>
        </p:nvGrpSpPr>
        <p:grpSpPr>
          <a:xfrm>
            <a:off x="5448166" y="4060724"/>
            <a:ext cx="6169812" cy="2239304"/>
            <a:chOff x="285750" y="1042988"/>
            <a:chExt cx="5505450" cy="20716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D1BD08-021B-D381-C944-9D47291E15E0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예측 결과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18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년도부터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22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까지는 지속적인 인구 성장이 확인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그러나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23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년도부터는 인구 성장이 거의 멈춘 것으로 보여진다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향후 예측으로는 특별한</a:t>
              </a:r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이슈가 없는 이상 인구 성장은 감소하는 추세로 들어설 것으로 보여진다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다만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분석을 위해서는 방대한 양의 데이터가 필요하고 해당 모델은 신뢰성 있는</a:t>
              </a:r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예측을 할 수 있는 만큼의 데이터를 수집하기에는 한계가 있다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해당 모델의 분석 결과는 더 많은 인구 데이터를 활용해 시계열 분석을 할 수 있다는 </a:t>
              </a:r>
              <a:endParaRPr lang="en-US" altLang="ko-KR" sz="1200" dirty="0"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가능성과 근거로 활용될 수는 있어도 신뢰성 있는 결과라고 판단할 수는 없음을 인지해야 할 것</a:t>
              </a:r>
              <a:r>
                <a:rPr lang="en-US" altLang="ko-KR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1200" dirty="0"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190F3F1-3E05-368B-30E1-30C3B76C205A}"/>
                </a:ext>
              </a:extLst>
            </p:cNvPr>
            <p:cNvSpPr/>
            <p:nvPr/>
          </p:nvSpPr>
          <p:spPr>
            <a:xfrm>
              <a:off x="1119186" y="1042988"/>
              <a:ext cx="3838575" cy="461991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결과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A2802D23-714D-0CBB-BB0B-7189E3C51AFE}"/>
              </a:ext>
            </a:extLst>
          </p:cNvPr>
          <p:cNvSpPr/>
          <p:nvPr/>
        </p:nvSpPr>
        <p:spPr>
          <a:xfrm>
            <a:off x="9522575" y="1877961"/>
            <a:ext cx="1951670" cy="63909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폰트, 화이트, 블랙이(가) 표시된 사진&#10;&#10;자동 생성된 설명">
            <a:extLst>
              <a:ext uri="{FF2B5EF4-FFF2-40B4-BE49-F238E27FC236}">
                <a16:creationId xmlns:a16="http://schemas.microsoft.com/office/drawing/2014/main" id="{AE7783F6-33EC-C593-49D6-E8610BA44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" y="4933891"/>
            <a:ext cx="4336625" cy="945661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098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전체인구에 영향을 주는 요인 파악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4495727-104E-44DB-7CDD-4C3EE54B09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" y="1808483"/>
            <a:ext cx="4937421" cy="240955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1C0481B-55C5-1537-78E6-B227E31108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18" y="3154836"/>
            <a:ext cx="4035051" cy="247940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1360F886-FF84-BE16-E40E-3314AC4ECF44}"/>
              </a:ext>
            </a:extLst>
          </p:cNvPr>
          <p:cNvSpPr/>
          <p:nvPr/>
        </p:nvSpPr>
        <p:spPr>
          <a:xfrm>
            <a:off x="1138086" y="4557245"/>
            <a:ext cx="845581" cy="845581"/>
          </a:xfrm>
          <a:prstGeom prst="plus">
            <a:avLst>
              <a:gd name="adj" fmla="val 384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0A36F-946E-BEA3-2256-F492DCC0159B}"/>
              </a:ext>
            </a:extLst>
          </p:cNvPr>
          <p:cNvSpPr/>
          <p:nvPr/>
        </p:nvSpPr>
        <p:spPr>
          <a:xfrm>
            <a:off x="91038" y="5738601"/>
            <a:ext cx="63578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인구현황 데이터에 세종시 통계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시설관리공단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결합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다중회귀분석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데이터 생성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8134" y="3416710"/>
            <a:ext cx="914400" cy="914400"/>
          </a:xfrm>
          <a:prstGeom prst="rect">
            <a:avLst/>
          </a:prstGeom>
        </p:spPr>
      </p:pic>
      <p:pic>
        <p:nvPicPr>
          <p:cNvPr id="17" name="그림 16" descr="텍스트, 폰트, 번호이(가) 표시된 사진&#10;&#10;자동 생성된 설명">
            <a:extLst>
              <a:ext uri="{FF2B5EF4-FFF2-40B4-BE49-F238E27FC236}">
                <a16:creationId xmlns:a16="http://schemas.microsoft.com/office/drawing/2014/main" id="{BC991235-C4C8-4D7B-7A86-510D06576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52" y="2802194"/>
            <a:ext cx="4035051" cy="2409556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094C91-8D41-0797-DD02-70EFCC5FB828}"/>
              </a:ext>
            </a:extLst>
          </p:cNvPr>
          <p:cNvGrpSpPr/>
          <p:nvPr/>
        </p:nvGrpSpPr>
        <p:grpSpPr>
          <a:xfrm rot="10800000" flipV="1">
            <a:off x="7839074" y="1665915"/>
            <a:ext cx="3760805" cy="880794"/>
            <a:chOff x="487680" y="365760"/>
            <a:chExt cx="11084560" cy="2082800"/>
          </a:xfrm>
          <a:solidFill>
            <a:schemeClr val="bg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144AA-4ECD-C955-4942-884343105754}"/>
                </a:ext>
              </a:extLst>
            </p:cNvPr>
            <p:cNvSpPr/>
            <p:nvPr/>
          </p:nvSpPr>
          <p:spPr>
            <a:xfrm>
              <a:off x="487680" y="365760"/>
              <a:ext cx="11084560" cy="2082800"/>
            </a:xfrm>
            <a:prstGeom prst="rect">
              <a:avLst/>
            </a:prstGeom>
            <a:grp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E2770A-19D8-BD1C-0205-4FB108AEEE79}"/>
                </a:ext>
              </a:extLst>
            </p:cNvPr>
            <p:cNvSpPr/>
            <p:nvPr/>
          </p:nvSpPr>
          <p:spPr>
            <a:xfrm>
              <a:off x="604520" y="477520"/>
              <a:ext cx="10850880" cy="1859280"/>
            </a:xfrm>
            <a:prstGeom prst="rect">
              <a:avLst/>
            </a:prstGeom>
            <a:grpFill/>
            <a:ln w="952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등록대수가 많을 수록 전체 인구에</a:t>
              </a:r>
              <a:endPara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영향을 줄 것</a:t>
              </a:r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이라는 가설을 세우고</a:t>
              </a:r>
              <a:endPara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전처리를 진행</a:t>
              </a:r>
              <a:endPara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8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전체인구에 영향을 주는 요인 파악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921A56F-B4C5-BB11-EC63-D9CBA7EC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4" y="1696138"/>
            <a:ext cx="4938840" cy="1472793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pic>
        <p:nvPicPr>
          <p:cNvPr id="12" name="그림 11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E5AC212C-DCD5-8571-17C5-8CBAEC55D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3652267"/>
            <a:ext cx="4286866" cy="2721322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pic>
        <p:nvPicPr>
          <p:cNvPr id="14" name="그림 1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16484A5-9360-78A2-C7D1-105344DE2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1861949"/>
            <a:ext cx="4286866" cy="1674618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B48E53-0AFE-B3E6-EA6D-08681DD180A2}"/>
              </a:ext>
            </a:extLst>
          </p:cNvPr>
          <p:cNvGrpSpPr/>
          <p:nvPr/>
        </p:nvGrpSpPr>
        <p:grpSpPr>
          <a:xfrm>
            <a:off x="5229409" y="3429000"/>
            <a:ext cx="6512634" cy="2824316"/>
            <a:chOff x="285750" y="1042987"/>
            <a:chExt cx="5505450" cy="20716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8B8D9A-19D1-0BC2-1125-447461D35E2B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인구에 영향을 주는 가장 큰 요인은</a:t>
              </a:r>
              <a:r>
                <a:rPr lang="ko-KR" altLang="en-US" sz="1200" b="0" cap="none" spc="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행정구별 </a:t>
              </a:r>
              <a:endParaRPr lang="en-US" altLang="ko-KR" sz="12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 현황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공영주차장 유무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 확인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등록현황의 경우 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VIF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다중공선성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크게</a:t>
              </a:r>
              <a:endPara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나왔으나 인구대비 자동차 등록 수는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강한 상관 관계를 가지므로 당연한 결과라고 판단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증가와 차량 등록 사이에서 비례관계가 확인된 만큼 인구가 증가함에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 자가용 수요가 늘어날 것이라고 판단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이에 따라 교통 체증도 심화될 가능성이 존재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문제를 해결하기 위해서는 대중교통을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포함한 차량 공유 서비스를 활성화해 교통체증을 줄일 필요가 있음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3AD4811-4BE6-06D9-902E-590650A584A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다중회귀분석 결과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F4A8BE-DC72-9963-D8B7-1B4C2B71D194}"/>
              </a:ext>
            </a:extLst>
          </p:cNvPr>
          <p:cNvSpPr/>
          <p:nvPr/>
        </p:nvSpPr>
        <p:spPr>
          <a:xfrm>
            <a:off x="4247535" y="1861949"/>
            <a:ext cx="511278" cy="16746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CA5E92-DEDC-CDA9-3689-A210419699E7}"/>
              </a:ext>
            </a:extLst>
          </p:cNvPr>
          <p:cNvSpPr/>
          <p:nvPr/>
        </p:nvSpPr>
        <p:spPr>
          <a:xfrm rot="5400000">
            <a:off x="3243221" y="2899092"/>
            <a:ext cx="199492" cy="202544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5E596B-7E25-E976-818F-DB8F86082432}"/>
              </a:ext>
            </a:extLst>
          </p:cNvPr>
          <p:cNvSpPr/>
          <p:nvPr/>
        </p:nvSpPr>
        <p:spPr>
          <a:xfrm rot="5400000">
            <a:off x="8113929" y="2630988"/>
            <a:ext cx="163702" cy="500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2D59CE-0820-EE92-0026-1D03BB5B5A30}"/>
              </a:ext>
            </a:extLst>
          </p:cNvPr>
          <p:cNvSpPr/>
          <p:nvPr/>
        </p:nvSpPr>
        <p:spPr>
          <a:xfrm rot="5400000">
            <a:off x="8113929" y="2086758"/>
            <a:ext cx="163701" cy="500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5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991898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 분석으로 친환경 차량 수요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2A78F4-021A-AF41-E690-F696C48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4" y="1808483"/>
            <a:ext cx="4254173" cy="258088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CC83AB-ACF4-CC01-4050-28E8E9D1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2996683"/>
            <a:ext cx="4803112" cy="3069659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C304D4-0BEF-68ED-CCEF-6C20CF5F0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79" y="2996683"/>
            <a:ext cx="3890293" cy="3069660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래픽 5" descr="조금 굽은 화살표 단색으로 채워진">
            <a:extLst>
              <a:ext uri="{FF2B5EF4-FFF2-40B4-BE49-F238E27FC236}">
                <a16:creationId xmlns:a16="http://schemas.microsoft.com/office/drawing/2014/main" id="{AC9F7301-1146-61DE-6EC9-EEDD08D04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7288" y="4101942"/>
            <a:ext cx="744628" cy="74462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081DFD-7B99-111C-34B6-314688DF1142}"/>
              </a:ext>
            </a:extLst>
          </p:cNvPr>
          <p:cNvGrpSpPr/>
          <p:nvPr/>
        </p:nvGrpSpPr>
        <p:grpSpPr>
          <a:xfrm rot="10800000" flipV="1">
            <a:off x="6369003" y="1665914"/>
            <a:ext cx="5127963" cy="1090143"/>
            <a:chOff x="487680" y="365760"/>
            <a:chExt cx="11084560" cy="2082800"/>
          </a:xfrm>
          <a:solidFill>
            <a:schemeClr val="bg1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98A867-3A59-6D64-3231-64647498B0F6}"/>
                </a:ext>
              </a:extLst>
            </p:cNvPr>
            <p:cNvSpPr/>
            <p:nvPr/>
          </p:nvSpPr>
          <p:spPr>
            <a:xfrm>
              <a:off x="487680" y="365760"/>
              <a:ext cx="11084560" cy="2082800"/>
            </a:xfrm>
            <a:prstGeom prst="rect">
              <a:avLst/>
            </a:prstGeom>
            <a:grp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594298-114E-1E13-B2DB-A8A8346DB467}"/>
                </a:ext>
              </a:extLst>
            </p:cNvPr>
            <p:cNvSpPr/>
            <p:nvPr/>
          </p:nvSpPr>
          <p:spPr>
            <a:xfrm>
              <a:off x="604520" y="477520"/>
              <a:ext cx="10850880" cy="1859280"/>
            </a:xfrm>
            <a:prstGeom prst="rect">
              <a:avLst/>
            </a:prstGeom>
            <a:grpFill/>
            <a:ln w="952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국토교통부 통계누리 사이트에서 </a:t>
              </a:r>
              <a:r>
                <a:rPr lang="en-US" altLang="ko-KR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2013~2023</a:t>
              </a:r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전국 </a:t>
              </a:r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</a:t>
              </a:r>
              <a:endPara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현황 데이터 수집</a:t>
              </a:r>
              <a:r>
                <a:rPr lang="en-US" altLang="ko-KR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 데이터만 추출</a:t>
              </a:r>
              <a:r>
                <a:rPr lang="en-US" altLang="ko-KR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ACF / PACF </a:t>
              </a:r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검정 진행</a:t>
              </a:r>
              <a:endPara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이후</a:t>
              </a:r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ARIMA </a:t>
              </a:r>
              <a:r>
                <a:rPr lang="ko-KR" altLang="en-US" sz="13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진행</a:t>
              </a:r>
              <a:endParaRPr lang="en-US" altLang="ko-KR" sz="1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83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A18A36-381B-248A-97EF-CE5CEE9A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1" y="1878480"/>
            <a:ext cx="3455191" cy="2585365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273E15-FBDF-87EE-06EF-A8E90604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77" y="1878481"/>
            <a:ext cx="6813423" cy="2585366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752E11-4BD3-1BF2-EC90-E40435239622}"/>
              </a:ext>
            </a:extLst>
          </p:cNvPr>
          <p:cNvGrpSpPr/>
          <p:nvPr/>
        </p:nvGrpSpPr>
        <p:grpSpPr>
          <a:xfrm>
            <a:off x="2472210" y="4651369"/>
            <a:ext cx="7247580" cy="1719933"/>
            <a:chOff x="285750" y="1042987"/>
            <a:chExt cx="5505450" cy="207168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F678B6-E60C-7675-00D9-D5197E2E05EE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ARIMA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모델에 최적화된 값을 입력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예측 값을 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년으로 설정 후 시계열 분석을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진행한 결과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친환경차량의 수는 점진적으로 늘어날 것이라는 결과를 도출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이를 통해 친환경 차량의 수요에 따라 관련 인프라 또한 증가할 것이라고 판단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최종적으로 차량을 보관 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충전할 수 있는 </a:t>
              </a:r>
              <a:r>
                <a:rPr lang="ko-KR" altLang="en-US" sz="12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스테이션의 필요성이 대두 될 것</a:t>
              </a:r>
              <a:endPara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27A4D73-69DF-9A22-AFE4-C3ECABA6E5B0}"/>
                </a:ext>
              </a:extLst>
            </p:cNvPr>
            <p:cNvSpPr/>
            <p:nvPr/>
          </p:nvSpPr>
          <p:spPr>
            <a:xfrm>
              <a:off x="1119186" y="1042987"/>
              <a:ext cx="3838575" cy="4884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결과</a:t>
              </a: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484649CA-A799-8527-B82E-92EEF67F9A9E}"/>
              </a:ext>
            </a:extLst>
          </p:cNvPr>
          <p:cNvSpPr/>
          <p:nvPr/>
        </p:nvSpPr>
        <p:spPr>
          <a:xfrm>
            <a:off x="9512743" y="1690960"/>
            <a:ext cx="2077325" cy="139636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조금 굽은 화살표 단색으로 채워진">
            <a:extLst>
              <a:ext uri="{FF2B5EF4-FFF2-40B4-BE49-F238E27FC236}">
                <a16:creationId xmlns:a16="http://schemas.microsoft.com/office/drawing/2014/main" id="{32EC3FF8-004F-5B07-FF03-4913C61BF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5464" y="2684475"/>
            <a:ext cx="914400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A788E6-37BC-B591-3128-C348EEA796B1}"/>
              </a:ext>
            </a:extLst>
          </p:cNvPr>
          <p:cNvSpPr/>
          <p:nvPr/>
        </p:nvSpPr>
        <p:spPr>
          <a:xfrm>
            <a:off x="471947" y="1081376"/>
            <a:ext cx="3991898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 분석으로 친환경 차량 수요 예측</a:t>
            </a:r>
          </a:p>
        </p:txBody>
      </p:sp>
    </p:spTree>
    <p:extLst>
      <p:ext uri="{BB962C8B-B14F-4D97-AF65-F5344CB8AC3E}">
        <p14:creationId xmlns:p14="http://schemas.microsoft.com/office/powerpoint/2010/main" val="59082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304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4200537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 마일리지 실적 분석 </a:t>
            </a:r>
          </a:p>
        </p:txBody>
      </p:sp>
      <p:pic>
        <p:nvPicPr>
          <p:cNvPr id="6" name="그래픽 5" descr="조금 굽은 화살표 단색으로 채워진">
            <a:extLst>
              <a:ext uri="{FF2B5EF4-FFF2-40B4-BE49-F238E27FC236}">
                <a16:creationId xmlns:a16="http://schemas.microsoft.com/office/drawing/2014/main" id="{AC9F7301-1146-61DE-6EC9-EEDD08D042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571" y="3563426"/>
            <a:ext cx="744628" cy="7446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3" y="2190211"/>
            <a:ext cx="4397831" cy="3080996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ABD3A5-2718-F6CC-E6BE-E3C01620F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88" y="2187667"/>
            <a:ext cx="6016939" cy="2744003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8C5377-668E-5D05-AA25-694338728B48}"/>
              </a:ext>
            </a:extLst>
          </p:cNvPr>
          <p:cNvSpPr/>
          <p:nvPr/>
        </p:nvSpPr>
        <p:spPr>
          <a:xfrm rot="10800000" flipV="1">
            <a:off x="6158217" y="5348532"/>
            <a:ext cx="5019857" cy="973152"/>
          </a:xfrm>
          <a:prstGeom prst="rect">
            <a:avLst/>
          </a:prstGeom>
          <a:solidFill>
            <a:schemeClr val="bg1"/>
          </a:solidFill>
          <a:ln w="952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 마일리지 실행 이후 시간이 지남에 따라</a:t>
            </a:r>
          </a:p>
          <a:p>
            <a:pPr algn="ctr"/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서울시의 온실가스 및 차량 주행 거리가 감소함을 확인</a:t>
            </a:r>
          </a:p>
          <a:p>
            <a:pPr algn="ctr"/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데이터가 정확한지 판단하기 위해</a:t>
            </a:r>
            <a:endParaRPr lang="en-US" altLang="ko-KR" sz="1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모델을 생성</a:t>
            </a:r>
            <a:r>
              <a: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검증을 진행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989F4B-DEAB-5661-A8A6-6433E73C725A}"/>
              </a:ext>
            </a:extLst>
          </p:cNvPr>
          <p:cNvSpPr/>
          <p:nvPr/>
        </p:nvSpPr>
        <p:spPr>
          <a:xfrm>
            <a:off x="307285" y="5576773"/>
            <a:ext cx="423521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CC00"/>
                </a:highligh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에코 마일리지의 효과를 파악</a:t>
            </a: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하기 위해 서울시</a:t>
            </a:r>
            <a:endParaRPr kumimoji="0" lang="en-US" altLang="ko-KR" sz="1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열린 데이터 광장의 관련 데이터를 활용</a:t>
            </a:r>
            <a:r>
              <a:rPr kumimoji="0" lang="en-US" altLang="ko-KR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데이터를 시각화해 분석</a:t>
            </a:r>
            <a:endParaRPr kumimoji="0" lang="en-US" altLang="ko-KR" sz="1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125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4050892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에코 마일리지 실적 분석</a:t>
            </a:r>
          </a:p>
        </p:txBody>
      </p:sp>
      <p:pic>
        <p:nvPicPr>
          <p:cNvPr id="36" name="그래픽 35" descr="조금 굽은 화살표 단색으로 채워진">
            <a:extLst>
              <a:ext uri="{FF2B5EF4-FFF2-40B4-BE49-F238E27FC236}">
                <a16:creationId xmlns:a16="http://schemas.microsoft.com/office/drawing/2014/main" id="{32EC3FF8-004F-5B07-FF03-4913C61BF2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812" y="2417379"/>
            <a:ext cx="914400" cy="914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A701E7-4492-8750-E5F0-C402FEE1E931}"/>
              </a:ext>
            </a:extLst>
          </p:cNvPr>
          <p:cNvGrpSpPr/>
          <p:nvPr/>
        </p:nvGrpSpPr>
        <p:grpSpPr>
          <a:xfrm>
            <a:off x="6568256" y="4150910"/>
            <a:ext cx="5151797" cy="1964721"/>
            <a:chOff x="606171" y="1013232"/>
            <a:chExt cx="5505450" cy="21864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57BAE5-A617-85B9-B510-4604E4805BB2}"/>
                </a:ext>
              </a:extLst>
            </p:cNvPr>
            <p:cNvSpPr/>
            <p:nvPr/>
          </p:nvSpPr>
          <p:spPr>
            <a:xfrm>
              <a:off x="606171" y="1409032"/>
              <a:ext cx="5505450" cy="1790699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모델을 개발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학습시켜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검증데이터를 확인</a:t>
              </a:r>
              <a:endPara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모델 학습 후 수치를 확인한 결과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반복회차가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지날수록 모델의 손실률과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오차가 낮아짐을 확인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비교적 정확한 결과가 도출된다고 예상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서울시의 에코 마일리지 정책은 성공적이었다고 판단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되며 세종시 또한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이와 유사한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정책을 도입한다면 효과를 기대할 수 있다고 판단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95FF7D-6827-152A-D7A2-3015B9DC2440}"/>
                </a:ext>
              </a:extLst>
            </p:cNvPr>
            <p:cNvSpPr/>
            <p:nvPr/>
          </p:nvSpPr>
          <p:spPr>
            <a:xfrm>
              <a:off x="1399784" y="1013232"/>
              <a:ext cx="3838575" cy="4884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검증 결과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A8FF1-76E8-FDC3-B8A5-A393D1434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808482"/>
            <a:ext cx="3431458" cy="2514993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5" y="4111582"/>
            <a:ext cx="5071222" cy="2004049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3A27B4-5EF8-1223-CC2F-2835EE25A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45" y="1712549"/>
            <a:ext cx="5578207" cy="2141659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267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386348"/>
            <a:ext cx="11838039" cy="53037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예측 및 제안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5C3C2C-D446-CACE-76A4-6A576CF2BDD8}"/>
              </a:ext>
            </a:extLst>
          </p:cNvPr>
          <p:cNvGrpSpPr/>
          <p:nvPr/>
        </p:nvGrpSpPr>
        <p:grpSpPr>
          <a:xfrm>
            <a:off x="7836310" y="1486798"/>
            <a:ext cx="4048406" cy="2303964"/>
            <a:chOff x="606171" y="972030"/>
            <a:chExt cx="5505450" cy="222770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01AFCA-EC57-7CFC-BE1A-FFE1577BF73B}"/>
                </a:ext>
              </a:extLst>
            </p:cNvPr>
            <p:cNvSpPr/>
            <p:nvPr/>
          </p:nvSpPr>
          <p:spPr>
            <a:xfrm>
              <a:off x="606171" y="1409032"/>
              <a:ext cx="5505450" cy="1790699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밀도와 차량 등록 대수의 분포를 시각화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두 변수의 지역별 밀도는 비슷한 것으로 파악됨</a:t>
              </a:r>
              <a:endPara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이를 통해 지역 인구가 많을 수록 차량 수요가 많아지는 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상관관계가 있음을 다시 한 번 시각화로 확인 가능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도로 교통량의 경우 차량등록대수와 밀접한 관계를 맺을 것이란 예상과 달리 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세종동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기준 남쪽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대평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보람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소담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반곡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강한 수치 값이 발견됨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6C42D89-09DD-80C2-2990-7F928DD15104}"/>
                </a:ext>
              </a:extLst>
            </p:cNvPr>
            <p:cNvSpPr/>
            <p:nvPr/>
          </p:nvSpPr>
          <p:spPr>
            <a:xfrm>
              <a:off x="1582775" y="972030"/>
              <a:ext cx="3838576" cy="488476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가지 요소 시각화 분석 결과</a:t>
              </a: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A301A3-8A53-B592-369E-7B7C4E3A1EA2}"/>
              </a:ext>
            </a:extLst>
          </p:cNvPr>
          <p:cNvSpPr/>
          <p:nvPr/>
        </p:nvSpPr>
        <p:spPr>
          <a:xfrm>
            <a:off x="4999575" y="1486797"/>
            <a:ext cx="2192850" cy="337362"/>
          </a:xfrm>
          <a:prstGeom prst="roundRect">
            <a:avLst>
              <a:gd name="adj" fmla="val 50000"/>
            </a:avLst>
          </a:prstGeom>
          <a:solidFill>
            <a:srgbClr val="BADCF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 밀도</a:t>
            </a:r>
          </a:p>
        </p:txBody>
      </p:sp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C4FE71B1-766C-825C-80E2-308350D1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63" y="2036328"/>
            <a:ext cx="2877341" cy="195907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C69D484-88AB-7ADC-CA47-FF1C9B2648C3}"/>
              </a:ext>
            </a:extLst>
          </p:cNvPr>
          <p:cNvSpPr/>
          <p:nvPr/>
        </p:nvSpPr>
        <p:spPr>
          <a:xfrm>
            <a:off x="4743227" y="1904404"/>
            <a:ext cx="2705546" cy="209100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4031B94-F785-C6E9-C078-1A194F3E22D1}"/>
              </a:ext>
            </a:extLst>
          </p:cNvPr>
          <p:cNvSpPr/>
          <p:nvPr/>
        </p:nvSpPr>
        <p:spPr>
          <a:xfrm>
            <a:off x="1414081" y="3826724"/>
            <a:ext cx="2192851" cy="337362"/>
          </a:xfrm>
          <a:prstGeom prst="roundRect">
            <a:avLst>
              <a:gd name="adj" fmla="val 50000"/>
            </a:avLst>
          </a:prstGeom>
          <a:solidFill>
            <a:srgbClr val="BADCF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 등록 대수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D66A83F-F3FE-4133-EF25-B0C7E496B419}"/>
              </a:ext>
            </a:extLst>
          </p:cNvPr>
          <p:cNvGrpSpPr/>
          <p:nvPr/>
        </p:nvGrpSpPr>
        <p:grpSpPr>
          <a:xfrm>
            <a:off x="8087280" y="3863828"/>
            <a:ext cx="3103437" cy="2784362"/>
            <a:chOff x="8328807" y="3833348"/>
            <a:chExt cx="3103437" cy="2784362"/>
          </a:xfrm>
        </p:grpSpPr>
        <p:pic>
          <p:nvPicPr>
            <p:cNvPr id="27" name="그림 26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E2547CE1-EA45-8ACD-AF2A-467110EA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07" y="4423093"/>
              <a:ext cx="3103437" cy="219461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71766D-0A54-FF26-E261-6DB8CD314D56}"/>
                </a:ext>
              </a:extLst>
            </p:cNvPr>
            <p:cNvGrpSpPr/>
            <p:nvPr/>
          </p:nvGrpSpPr>
          <p:grpSpPr>
            <a:xfrm>
              <a:off x="8328808" y="3833348"/>
              <a:ext cx="2890679" cy="2772270"/>
              <a:chOff x="8394952" y="3833348"/>
              <a:chExt cx="2890679" cy="277227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D5AE726-558F-4F0B-F413-8E790189150A}"/>
                  </a:ext>
                </a:extLst>
              </p:cNvPr>
              <p:cNvSpPr/>
              <p:nvPr/>
            </p:nvSpPr>
            <p:spPr>
              <a:xfrm>
                <a:off x="8768257" y="3833348"/>
                <a:ext cx="2192851" cy="337362"/>
              </a:xfrm>
              <a:prstGeom prst="roundRect">
                <a:avLst>
                  <a:gd name="adj" fmla="val 50000"/>
                </a:avLst>
              </a:prstGeom>
              <a:solidFill>
                <a:srgbClr val="BADCF8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주요 도로 교통량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B96CE8F-CF66-3EF0-BD4B-205982B7073B}"/>
                  </a:ext>
                </a:extLst>
              </p:cNvPr>
              <p:cNvSpPr/>
              <p:nvPr/>
            </p:nvSpPr>
            <p:spPr>
              <a:xfrm>
                <a:off x="8394952" y="4273192"/>
                <a:ext cx="2890679" cy="23324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3" name="그래픽 32" descr="전송 단색으로 채워진">
            <a:extLst>
              <a:ext uri="{FF2B5EF4-FFF2-40B4-BE49-F238E27FC236}">
                <a16:creationId xmlns:a16="http://schemas.microsoft.com/office/drawing/2014/main" id="{AFC67CE9-66DB-8EB9-F302-EB65F9C5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9730">
            <a:off x="3823590" y="3664397"/>
            <a:ext cx="1216908" cy="914400"/>
          </a:xfrm>
          <a:prstGeom prst="rect">
            <a:avLst/>
          </a:prstGeom>
        </p:spPr>
      </p:pic>
      <p:pic>
        <p:nvPicPr>
          <p:cNvPr id="35" name="그래픽 34" descr="전송 단색으로 채워진">
            <a:extLst>
              <a:ext uri="{FF2B5EF4-FFF2-40B4-BE49-F238E27FC236}">
                <a16:creationId xmlns:a16="http://schemas.microsoft.com/office/drawing/2014/main" id="{AE11857A-C9D2-469D-410E-D2F999B2F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674183">
            <a:off x="7145317" y="3664396"/>
            <a:ext cx="1216908" cy="914400"/>
          </a:xfrm>
          <a:prstGeom prst="rect">
            <a:avLst/>
          </a:prstGeom>
        </p:spPr>
      </p:pic>
      <p:pic>
        <p:nvPicPr>
          <p:cNvPr id="36" name="그래픽 35" descr="전송 단색으로 채워진">
            <a:extLst>
              <a:ext uri="{FF2B5EF4-FFF2-40B4-BE49-F238E27FC236}">
                <a16:creationId xmlns:a16="http://schemas.microsoft.com/office/drawing/2014/main" id="{70A8BFAE-DF86-AA1B-C322-110DF1917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396665" y="5063201"/>
            <a:ext cx="1696023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327EF5B-9125-27F8-20F1-A60302F07891}"/>
              </a:ext>
            </a:extLst>
          </p:cNvPr>
          <p:cNvSpPr/>
          <p:nvPr/>
        </p:nvSpPr>
        <p:spPr>
          <a:xfrm>
            <a:off x="9597214" y="5853807"/>
            <a:ext cx="694429" cy="459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294964F-15BA-A40D-9300-86B309E6EBF4}"/>
              </a:ext>
            </a:extLst>
          </p:cNvPr>
          <p:cNvSpPr/>
          <p:nvPr/>
        </p:nvSpPr>
        <p:spPr>
          <a:xfrm>
            <a:off x="5897463" y="2556791"/>
            <a:ext cx="694429" cy="459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F04816-F69A-D9DC-95D0-821DF5BDDCC5}"/>
              </a:ext>
            </a:extLst>
          </p:cNvPr>
          <p:cNvGrpSpPr/>
          <p:nvPr/>
        </p:nvGrpSpPr>
        <p:grpSpPr>
          <a:xfrm>
            <a:off x="981941" y="4252027"/>
            <a:ext cx="3059423" cy="2380110"/>
            <a:chOff x="981941" y="4252027"/>
            <a:chExt cx="3059423" cy="2380110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DFD85E49-16DA-65EC-1DBC-B0D9CDD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41" y="4375939"/>
              <a:ext cx="3059423" cy="2163493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732C768-D9A1-9F13-2C6F-478084BDCBB8}"/>
                </a:ext>
              </a:extLst>
            </p:cNvPr>
            <p:cNvSpPr/>
            <p:nvPr/>
          </p:nvSpPr>
          <p:spPr>
            <a:xfrm>
              <a:off x="1157734" y="4252027"/>
              <a:ext cx="2705546" cy="23801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1D5C403-5032-1DFC-1427-15067700E751}"/>
                </a:ext>
              </a:extLst>
            </p:cNvPr>
            <p:cNvSpPr/>
            <p:nvPr/>
          </p:nvSpPr>
          <p:spPr>
            <a:xfrm>
              <a:off x="2384735" y="4983007"/>
              <a:ext cx="694429" cy="459075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3662CB-DDAA-954C-9A22-9682ED6FF069}"/>
              </a:ext>
            </a:extLst>
          </p:cNvPr>
          <p:cNvGrpSpPr/>
          <p:nvPr/>
        </p:nvGrpSpPr>
        <p:grpSpPr>
          <a:xfrm>
            <a:off x="991454" y="1827366"/>
            <a:ext cx="2846560" cy="1587127"/>
            <a:chOff x="-3519114" y="1094449"/>
            <a:chExt cx="5505450" cy="21825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48DF37-F764-6BBC-19E3-6923E66E0FE4}"/>
                </a:ext>
              </a:extLst>
            </p:cNvPr>
            <p:cNvSpPr/>
            <p:nvPr/>
          </p:nvSpPr>
          <p:spPr>
            <a:xfrm>
              <a:off x="-3519114" y="1400787"/>
              <a:ext cx="5505450" cy="1876173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고도차가 없는 평평한 지역</a:t>
              </a:r>
              <a:b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교통입지가 좋을 것</a:t>
              </a:r>
              <a:b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미개발지역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공터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있을 것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자체가 되지 않은 행정동은 제외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0F0BA86-86B6-9CBE-C17A-E9F457D64A7C}"/>
                </a:ext>
              </a:extLst>
            </p:cNvPr>
            <p:cNvSpPr/>
            <p:nvPr/>
          </p:nvSpPr>
          <p:spPr>
            <a:xfrm>
              <a:off x="-2685678" y="1094449"/>
              <a:ext cx="3838576" cy="488476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입지 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8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-1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A17075-9D54-D226-39D8-D5E7EC7DD387}"/>
              </a:ext>
            </a:extLst>
          </p:cNvPr>
          <p:cNvGrpSpPr/>
          <p:nvPr/>
        </p:nvGrpSpPr>
        <p:grpSpPr>
          <a:xfrm>
            <a:off x="466726" y="1354242"/>
            <a:ext cx="2984397" cy="4598884"/>
            <a:chOff x="466726" y="1562100"/>
            <a:chExt cx="3324225" cy="439102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919BCC1-40B8-BF45-D0FF-856B4C42CEC5}"/>
                </a:ext>
              </a:extLst>
            </p:cNvPr>
            <p:cNvSpPr/>
            <p:nvPr/>
          </p:nvSpPr>
          <p:spPr>
            <a:xfrm>
              <a:off x="466726" y="1562100"/>
              <a:ext cx="3324225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요약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기획배경 및 필요성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아이디어 개요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4D684FD-E00D-760A-E8FF-042B0A3714AF}"/>
                </a:ext>
              </a:extLst>
            </p:cNvPr>
            <p:cNvSpPr/>
            <p:nvPr/>
          </p:nvSpPr>
          <p:spPr>
            <a:xfrm>
              <a:off x="623888" y="1704975"/>
              <a:ext cx="3009900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 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18F0A1-51AD-7F74-B168-0797F2986330}"/>
              </a:ext>
            </a:extLst>
          </p:cNvPr>
          <p:cNvGrpSpPr/>
          <p:nvPr/>
        </p:nvGrpSpPr>
        <p:grpSpPr>
          <a:xfrm>
            <a:off x="4002640" y="1354242"/>
            <a:ext cx="4186720" cy="4598883"/>
            <a:chOff x="3790953" y="1562100"/>
            <a:chExt cx="4186720" cy="439102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A13D26D-5563-7664-7C2A-33EC5D448A2F}"/>
                </a:ext>
              </a:extLst>
            </p:cNvPr>
            <p:cNvSpPr/>
            <p:nvPr/>
          </p:nvSpPr>
          <p:spPr>
            <a:xfrm>
              <a:off x="3790953" y="1562100"/>
              <a:ext cx="4186720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서비스와의 차별성 및 독창성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통계기법 활용한 분석 및 시각화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활용한 분석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7258C44-0A03-91BA-D832-B25EAE53567C}"/>
                </a:ext>
              </a:extLst>
            </p:cNvPr>
            <p:cNvSpPr/>
            <p:nvPr/>
          </p:nvSpPr>
          <p:spPr>
            <a:xfrm>
              <a:off x="3988892" y="1704975"/>
              <a:ext cx="3790841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 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D547F7-F102-BBCB-2245-FC894DC0E2BC}"/>
              </a:ext>
            </a:extLst>
          </p:cNvPr>
          <p:cNvGrpSpPr/>
          <p:nvPr/>
        </p:nvGrpSpPr>
        <p:grpSpPr>
          <a:xfrm>
            <a:off x="8740877" y="1354242"/>
            <a:ext cx="2984397" cy="4598883"/>
            <a:chOff x="8401049" y="1562100"/>
            <a:chExt cx="3324225" cy="439102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74D3535-7E93-C68A-E30B-A8DE0A3BE821}"/>
                </a:ext>
              </a:extLst>
            </p:cNvPr>
            <p:cNvSpPr/>
            <p:nvPr/>
          </p:nvSpPr>
          <p:spPr>
            <a:xfrm>
              <a:off x="8401049" y="1562100"/>
              <a:ext cx="3324225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아이디어 실현 가능성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기대 효과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 가능성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한계점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참고문헌 및 활용 데이터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F1480FE-BD51-F292-E395-8EB892801924}"/>
                </a:ext>
              </a:extLst>
            </p:cNvPr>
            <p:cNvSpPr/>
            <p:nvPr/>
          </p:nvSpPr>
          <p:spPr>
            <a:xfrm>
              <a:off x="8558211" y="1704975"/>
              <a:ext cx="3009900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 론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67729"/>
            <a:ext cx="24545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Contents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88116FA-A937-263B-3FF9-3A58C0A50794}"/>
              </a:ext>
            </a:extLst>
          </p:cNvPr>
          <p:cNvCxnSpPr>
            <a:cxnSpLocks/>
          </p:cNvCxnSpPr>
          <p:nvPr/>
        </p:nvCxnSpPr>
        <p:spPr>
          <a:xfrm>
            <a:off x="729205" y="6619274"/>
            <a:ext cx="10838906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C9C5CA-084E-2087-0A1F-654AA1F8A0E8}"/>
              </a:ext>
            </a:extLst>
          </p:cNvPr>
          <p:cNvSpPr/>
          <p:nvPr/>
        </p:nvSpPr>
        <p:spPr>
          <a:xfrm>
            <a:off x="729205" y="6050315"/>
            <a:ext cx="619760" cy="568959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2B25AA-879C-8437-22AB-28DEF3219316}"/>
              </a:ext>
            </a:extLst>
          </p:cNvPr>
          <p:cNvSpPr/>
          <p:nvPr/>
        </p:nvSpPr>
        <p:spPr>
          <a:xfrm>
            <a:off x="10948351" y="6050315"/>
            <a:ext cx="619760" cy="568959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94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261641"/>
            <a:ext cx="11838039" cy="54978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968423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예측 및 제안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8E3C06-57A4-C7E7-84B7-8C7483F341E0}"/>
              </a:ext>
            </a:extLst>
          </p:cNvPr>
          <p:cNvGrpSpPr/>
          <p:nvPr/>
        </p:nvGrpSpPr>
        <p:grpSpPr>
          <a:xfrm>
            <a:off x="316406" y="1631980"/>
            <a:ext cx="4661994" cy="5035038"/>
            <a:chOff x="285750" y="816323"/>
            <a:chExt cx="5505450" cy="537492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8A55F8-F56F-0B55-4E78-C43BAE7B1F2E}"/>
                </a:ext>
              </a:extLst>
            </p:cNvPr>
            <p:cNvSpPr/>
            <p:nvPr/>
          </p:nvSpPr>
          <p:spPr>
            <a:xfrm>
              <a:off x="285750" y="1156524"/>
              <a:ext cx="5505450" cy="50347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3C7652-AB0C-33D7-B377-2CEC93C912A0}"/>
                </a:ext>
              </a:extLst>
            </p:cNvPr>
            <p:cNvSpPr/>
            <p:nvPr/>
          </p:nvSpPr>
          <p:spPr>
            <a:xfrm>
              <a:off x="471487" y="1580319"/>
              <a:ext cx="5133976" cy="4354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1.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중심지 인접 및 향후 확장성</a:t>
              </a:r>
            </a:p>
            <a:p>
              <a:endParaRPr lang="ko-KR" altLang="en-US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행정기관이 밀집되어 있는 해당 지역은 세종시의 중심지역인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만큼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이용에 대한 높은 수요가 발생할 것으로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예상됨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또한 차후 수요 증가에 대비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 가능성이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존재하여 확장성을 기대할 수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있는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미개발 공터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거주지역</a:t>
              </a:r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위주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지역을 선정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적절한 차량대수 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인구밀도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/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</a:t>
              </a:r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차량대수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인구밀도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교통량이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너무 높은 지역에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스테이션이 들어설 경우 교통 혼잡이 야기될 수 있으므로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밀도와 차량 등록 대수가 너무 높지 않은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분위수에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해당하는 지역을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중심으로 선정해 부가적인 교통체증을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방지할 필요가 있음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복지 및 공공시설의 유무</a:t>
              </a:r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시민들의 이용도가 높은 공원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청사 등 공공시설의 유무 뿐만 아니라 노약자 및 장애인 등 교통 약자들의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접근성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또한 고려하여 입지를 선정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6D0406-4F58-920C-A5D2-EE3ADD526BD2}"/>
                </a:ext>
              </a:extLst>
            </p:cNvPr>
            <p:cNvSpPr/>
            <p:nvPr/>
          </p:nvSpPr>
          <p:spPr>
            <a:xfrm>
              <a:off x="1007162" y="816323"/>
              <a:ext cx="4062622" cy="561976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400" dirty="0">
                  <a:solidFill>
                    <a:schemeClr val="tx1"/>
                  </a:solidFill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부지 선정 고려사항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E14798-7DE0-A100-613D-A1E8734EC998}"/>
              </a:ext>
            </a:extLst>
          </p:cNvPr>
          <p:cNvSpPr/>
          <p:nvPr/>
        </p:nvSpPr>
        <p:spPr>
          <a:xfrm>
            <a:off x="5656584" y="1429503"/>
            <a:ext cx="3450032" cy="404957"/>
          </a:xfrm>
          <a:prstGeom prst="roundRect">
            <a:avLst>
              <a:gd name="adj" fmla="val 46774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가중치별 합산하여 입지 후보 선정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F747C9-2186-3F45-DECE-11113D867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413689"/>
              </p:ext>
            </p:extLst>
          </p:nvPr>
        </p:nvGraphicFramePr>
        <p:xfrm>
          <a:off x="5240625" y="1877615"/>
          <a:ext cx="4281950" cy="318612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512287">
                  <a:extLst>
                    <a:ext uri="{9D8B030D-6E8A-4147-A177-3AD203B41FA5}">
                      <a16:colId xmlns:a16="http://schemas.microsoft.com/office/drawing/2014/main" val="1398822700"/>
                    </a:ext>
                  </a:extLst>
                </a:gridCol>
                <a:gridCol w="947249">
                  <a:extLst>
                    <a:ext uri="{9D8B030D-6E8A-4147-A177-3AD203B41FA5}">
                      <a16:colId xmlns:a16="http://schemas.microsoft.com/office/drawing/2014/main" val="1104304510"/>
                    </a:ext>
                  </a:extLst>
                </a:gridCol>
                <a:gridCol w="396298">
                  <a:extLst>
                    <a:ext uri="{9D8B030D-6E8A-4147-A177-3AD203B41FA5}">
                      <a16:colId xmlns:a16="http://schemas.microsoft.com/office/drawing/2014/main" val="1543793518"/>
                    </a:ext>
                  </a:extLst>
                </a:gridCol>
                <a:gridCol w="396298">
                  <a:extLst>
                    <a:ext uri="{9D8B030D-6E8A-4147-A177-3AD203B41FA5}">
                      <a16:colId xmlns:a16="http://schemas.microsoft.com/office/drawing/2014/main" val="3614477899"/>
                    </a:ext>
                  </a:extLst>
                </a:gridCol>
                <a:gridCol w="502622">
                  <a:extLst>
                    <a:ext uri="{9D8B030D-6E8A-4147-A177-3AD203B41FA5}">
                      <a16:colId xmlns:a16="http://schemas.microsoft.com/office/drawing/2014/main" val="1336958380"/>
                    </a:ext>
                  </a:extLst>
                </a:gridCol>
                <a:gridCol w="502622">
                  <a:extLst>
                    <a:ext uri="{9D8B030D-6E8A-4147-A177-3AD203B41FA5}">
                      <a16:colId xmlns:a16="http://schemas.microsoft.com/office/drawing/2014/main" val="2076468075"/>
                    </a:ext>
                  </a:extLst>
                </a:gridCol>
                <a:gridCol w="512287">
                  <a:extLst>
                    <a:ext uri="{9D8B030D-6E8A-4147-A177-3AD203B41FA5}">
                      <a16:colId xmlns:a16="http://schemas.microsoft.com/office/drawing/2014/main" val="2393281365"/>
                    </a:ext>
                  </a:extLst>
                </a:gridCol>
                <a:gridCol w="512287">
                  <a:extLst>
                    <a:ext uri="{9D8B030D-6E8A-4147-A177-3AD203B41FA5}">
                      <a16:colId xmlns:a16="http://schemas.microsoft.com/office/drawing/2014/main" val="1800992456"/>
                    </a:ext>
                  </a:extLst>
                </a:gridCol>
              </a:tblGrid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중심지 인접여부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확장성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차량대수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인구밀도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복지</a:t>
                      </a:r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가중치합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649009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조치원읍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807482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해밀동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971727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아름동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2675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도담동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3230770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어진동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6212358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고운동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78101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종촌동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600869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다정동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94738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나성동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637975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새롬동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1.9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9908296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한솔동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0000372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가람동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3710869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대평동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758331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보람동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0618135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소담동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716125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반곡동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544019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집현동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951307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C5E9D2-57B7-5E89-F2A9-4BE93D6848A6}"/>
              </a:ext>
            </a:extLst>
          </p:cNvPr>
          <p:cNvSpPr/>
          <p:nvPr/>
        </p:nvSpPr>
        <p:spPr>
          <a:xfrm>
            <a:off x="5240625" y="3283974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0EDC30-3A8D-4832-B3D5-0726677DDC64}"/>
              </a:ext>
            </a:extLst>
          </p:cNvPr>
          <p:cNvSpPr/>
          <p:nvPr/>
        </p:nvSpPr>
        <p:spPr>
          <a:xfrm>
            <a:off x="5240625" y="3165029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74642-9FBC-12D1-84F7-476D99F63552}"/>
              </a:ext>
            </a:extLst>
          </p:cNvPr>
          <p:cNvSpPr/>
          <p:nvPr/>
        </p:nvSpPr>
        <p:spPr>
          <a:xfrm>
            <a:off x="5240625" y="2766822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F295DFE-B900-1640-5B30-FECDF25BFAC2}"/>
              </a:ext>
            </a:extLst>
          </p:cNvPr>
          <p:cNvCxnSpPr>
            <a:cxnSpLocks/>
          </p:cNvCxnSpPr>
          <p:nvPr/>
        </p:nvCxnSpPr>
        <p:spPr>
          <a:xfrm>
            <a:off x="9195636" y="1598901"/>
            <a:ext cx="770154" cy="6835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083C828-2A47-F262-5C35-5E6AD83A8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72732"/>
              </p:ext>
            </p:extLst>
          </p:nvPr>
        </p:nvGraphicFramePr>
        <p:xfrm>
          <a:off x="10098478" y="2037046"/>
          <a:ext cx="1709726" cy="72977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54863">
                  <a:extLst>
                    <a:ext uri="{9D8B030D-6E8A-4147-A177-3AD203B41FA5}">
                      <a16:colId xmlns:a16="http://schemas.microsoft.com/office/drawing/2014/main" val="2691928246"/>
                    </a:ext>
                  </a:extLst>
                </a:gridCol>
                <a:gridCol w="854863">
                  <a:extLst>
                    <a:ext uri="{9D8B030D-6E8A-4147-A177-3AD203B41FA5}">
                      <a16:colId xmlns:a16="http://schemas.microsoft.com/office/drawing/2014/main" val="1646202914"/>
                    </a:ext>
                  </a:extLst>
                </a:gridCol>
              </a:tblGrid>
              <a:tr h="4011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</a:p>
                  </a:txBody>
                  <a:tcPr marL="9782" marR="9782" marT="97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가중치합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extLst>
                  <a:ext uri="{0D108BD9-81ED-4DB2-BD59-A6C34878D82A}">
                    <a16:rowId xmlns:a16="http://schemas.microsoft.com/office/drawing/2014/main" val="883963576"/>
                  </a:ext>
                </a:extLst>
              </a:tr>
              <a:tr h="328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가람동</a:t>
                      </a:r>
                      <a:endParaRPr lang="ko-KR" altLang="en-US" sz="10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3.6</a:t>
                      </a:r>
                      <a:endParaRPr lang="en-US" altLang="ko-KR" sz="1000" b="0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extLst>
                  <a:ext uri="{0D108BD9-81ED-4DB2-BD59-A6C34878D82A}">
                    <a16:rowId xmlns:a16="http://schemas.microsoft.com/office/drawing/2014/main" val="1656631841"/>
                  </a:ext>
                </a:extLst>
              </a:tr>
            </a:tbl>
          </a:graphicData>
        </a:graphic>
      </p:graphicFrame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AA40FFF-B2CB-B998-7590-DDE460C4206B}"/>
              </a:ext>
            </a:extLst>
          </p:cNvPr>
          <p:cNvSpPr/>
          <p:nvPr/>
        </p:nvSpPr>
        <p:spPr>
          <a:xfrm>
            <a:off x="10381555" y="1535707"/>
            <a:ext cx="1143571" cy="404957"/>
          </a:xfrm>
          <a:prstGeom prst="roundRect">
            <a:avLst>
              <a:gd name="adj" fmla="val 46774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54E4A2-0867-30BE-AFD8-FE2B61607A5E}"/>
              </a:ext>
            </a:extLst>
          </p:cNvPr>
          <p:cNvGrpSpPr/>
          <p:nvPr/>
        </p:nvGrpSpPr>
        <p:grpSpPr>
          <a:xfrm>
            <a:off x="6240664" y="3502167"/>
            <a:ext cx="4757622" cy="3004204"/>
            <a:chOff x="6671005" y="3450745"/>
            <a:chExt cx="4757622" cy="3004204"/>
          </a:xfrm>
        </p:grpSpPr>
        <p:pic>
          <p:nvPicPr>
            <p:cNvPr id="40" name="그림 39" descr="지도, 지구, 텍스트이(가) 표시된 사진&#10;&#10;자동 생성된 설명">
              <a:extLst>
                <a:ext uri="{FF2B5EF4-FFF2-40B4-BE49-F238E27FC236}">
                  <a16:creationId xmlns:a16="http://schemas.microsoft.com/office/drawing/2014/main" id="{2FEFD40E-6FD0-95F8-8B81-E5435FDE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302" y="3501442"/>
              <a:ext cx="4460028" cy="292701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761F45F-F3D0-A25A-FDFB-2DBF4335EE78}"/>
                </a:ext>
              </a:extLst>
            </p:cNvPr>
            <p:cNvSpPr/>
            <p:nvPr/>
          </p:nvSpPr>
          <p:spPr>
            <a:xfrm>
              <a:off x="6671005" y="3450745"/>
              <a:ext cx="4757622" cy="30042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F80E1E0D-3E00-05B1-7EDB-49377C1BC768}"/>
              </a:ext>
            </a:extLst>
          </p:cNvPr>
          <p:cNvSpPr/>
          <p:nvPr/>
        </p:nvSpPr>
        <p:spPr>
          <a:xfrm>
            <a:off x="8484100" y="5548136"/>
            <a:ext cx="285750" cy="33147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B9D26CE-535F-1995-B2A6-8AAF62736CAC}"/>
              </a:ext>
            </a:extLst>
          </p:cNvPr>
          <p:cNvCxnSpPr>
            <a:cxnSpLocks/>
          </p:cNvCxnSpPr>
          <p:nvPr/>
        </p:nvCxnSpPr>
        <p:spPr>
          <a:xfrm flipV="1">
            <a:off x="8684068" y="2886317"/>
            <a:ext cx="1909066" cy="266181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0FD353E2-0A31-7E45-4D6E-AA29DD6A6F58}"/>
              </a:ext>
            </a:extLst>
          </p:cNvPr>
          <p:cNvSpPr/>
          <p:nvPr/>
        </p:nvSpPr>
        <p:spPr>
          <a:xfrm>
            <a:off x="8261520" y="5096748"/>
            <a:ext cx="845096" cy="96619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F7B8998-6411-76C0-F1CF-D654EB03AC2A}"/>
              </a:ext>
            </a:extLst>
          </p:cNvPr>
          <p:cNvCxnSpPr>
            <a:cxnSpLocks/>
          </p:cNvCxnSpPr>
          <p:nvPr/>
        </p:nvCxnSpPr>
        <p:spPr>
          <a:xfrm flipH="1" flipV="1">
            <a:off x="7485421" y="4665534"/>
            <a:ext cx="884332" cy="567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A83FFD-B1CB-B892-3660-23A3373E7A65}"/>
              </a:ext>
            </a:extLst>
          </p:cNvPr>
          <p:cNvSpPr/>
          <p:nvPr/>
        </p:nvSpPr>
        <p:spPr>
          <a:xfrm>
            <a:off x="6851490" y="4392700"/>
            <a:ext cx="68961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중심지</a:t>
            </a:r>
            <a:endParaRPr lang="en-US" altLang="ko-KR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0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386348"/>
            <a:ext cx="11838039" cy="52192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예측 및 제안</a:t>
            </a:r>
          </a:p>
        </p:txBody>
      </p:sp>
      <p:pic>
        <p:nvPicPr>
          <p:cNvPr id="11" name="그림 10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E03B26EC-7AEE-2887-5ED2-559E7252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" y="1710880"/>
            <a:ext cx="5318757" cy="418063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8C8A13E-A100-4847-5FBF-0166903AB712}"/>
              </a:ext>
            </a:extLst>
          </p:cNvPr>
          <p:cNvSpPr/>
          <p:nvPr/>
        </p:nvSpPr>
        <p:spPr>
          <a:xfrm>
            <a:off x="3061572" y="3150661"/>
            <a:ext cx="4566144" cy="34365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EF2EF-8AD3-137C-DFFB-DFC671BCD97B}"/>
              </a:ext>
            </a:extLst>
          </p:cNvPr>
          <p:cNvSpPr/>
          <p:nvPr/>
        </p:nvSpPr>
        <p:spPr>
          <a:xfrm>
            <a:off x="6096000" y="1580325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선정된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dirty="0" err="1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가람동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중심지역에 인접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CD3D2A-8D55-A86A-D49B-A702B6A0DB98}"/>
              </a:ext>
            </a:extLst>
          </p:cNvPr>
          <p:cNvSpPr/>
          <p:nvPr/>
        </p:nvSpPr>
        <p:spPr>
          <a:xfrm>
            <a:off x="6096000" y="2068848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미개발 공터가 상당 부분 차지하여 향후 발전 가능성이 매우 높을 수 있음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A5567F-95E9-0066-8115-49B16C355C4E}"/>
              </a:ext>
            </a:extLst>
          </p:cNvPr>
          <p:cNvSpPr/>
          <p:nvPr/>
        </p:nvSpPr>
        <p:spPr>
          <a:xfrm>
            <a:off x="6096000" y="2571904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교통량과 인구밀도 분포는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분위수지만 차량대수의 경우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분위수에 포함</a:t>
            </a:r>
          </a:p>
        </p:txBody>
      </p:sp>
      <p:pic>
        <p:nvPicPr>
          <p:cNvPr id="24" name="그림 23" descr="지도, 항공 사진, 정션, 교통 회랑이(가) 표시된 사진&#10;&#10;자동 생성된 설명">
            <a:extLst>
              <a:ext uri="{FF2B5EF4-FFF2-40B4-BE49-F238E27FC236}">
                <a16:creationId xmlns:a16="http://schemas.microsoft.com/office/drawing/2014/main" id="{25B65577-5603-E69E-200C-D131EFAD4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0" y="3081315"/>
            <a:ext cx="2815546" cy="2594176"/>
          </a:xfrm>
          <a:prstGeom prst="rect">
            <a:avLst/>
          </a:prstGeom>
          <a:ln w="25400">
            <a:solidFill>
              <a:srgbClr val="FFCC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B94E0D-E452-0665-23C2-F9C30E0FC0B2}"/>
              </a:ext>
            </a:extLst>
          </p:cNvPr>
          <p:cNvSpPr/>
          <p:nvPr/>
        </p:nvSpPr>
        <p:spPr>
          <a:xfrm>
            <a:off x="8182740" y="5891513"/>
            <a:ext cx="2963119" cy="601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이마트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세종점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맞은편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C6FCA3-C700-4905-EB7B-281469FA0BCC}"/>
              </a:ext>
            </a:extLst>
          </p:cNvPr>
          <p:cNvSpPr/>
          <p:nvPr/>
        </p:nvSpPr>
        <p:spPr>
          <a:xfrm>
            <a:off x="8182740" y="6188866"/>
            <a:ext cx="2967197" cy="3081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금송로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687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이마트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주위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639C31-B07A-2DEE-1C64-D7041A642FA6}"/>
              </a:ext>
            </a:extLst>
          </p:cNvPr>
          <p:cNvSpPr/>
          <p:nvPr/>
        </p:nvSpPr>
        <p:spPr>
          <a:xfrm>
            <a:off x="9074553" y="4236334"/>
            <a:ext cx="1770926" cy="12353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돋보기 단색으로 채워진">
            <a:extLst>
              <a:ext uri="{FF2B5EF4-FFF2-40B4-BE49-F238E27FC236}">
                <a16:creationId xmlns:a16="http://schemas.microsoft.com/office/drawing/2014/main" id="{E1BC574C-DDE4-E93D-9ADF-AFF54046C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696" y="5428525"/>
            <a:ext cx="914400" cy="9144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B905DD-671C-EF12-9664-C10BED8EB666}"/>
              </a:ext>
            </a:extLst>
          </p:cNvPr>
          <p:cNvCxnSpPr/>
          <p:nvPr/>
        </p:nvCxnSpPr>
        <p:spPr>
          <a:xfrm flipV="1">
            <a:off x="5041214" y="5041357"/>
            <a:ext cx="3106993" cy="648929"/>
          </a:xfrm>
          <a:prstGeom prst="straightConnector1">
            <a:avLst/>
          </a:prstGeom>
          <a:ln w="38100">
            <a:solidFill>
              <a:srgbClr val="FFCC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화살표: 수직 U-턴 단색으로 채워진">
            <a:extLst>
              <a:ext uri="{FF2B5EF4-FFF2-40B4-BE49-F238E27FC236}">
                <a16:creationId xmlns:a16="http://schemas.microsoft.com/office/drawing/2014/main" id="{3B4DF68A-282B-5AC8-5824-A08F79945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901717">
            <a:off x="2157788" y="46395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2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B7C779-E8B1-B3E3-3DB7-EFA1BE87DC89}"/>
              </a:ext>
            </a:extLst>
          </p:cNvPr>
          <p:cNvGrpSpPr/>
          <p:nvPr/>
        </p:nvGrpSpPr>
        <p:grpSpPr>
          <a:xfrm>
            <a:off x="7407528" y="1157256"/>
            <a:ext cx="3754719" cy="2835835"/>
            <a:chOff x="7669162" y="1157256"/>
            <a:chExt cx="3234812" cy="2835835"/>
          </a:xfrm>
        </p:grpSpPr>
        <p:pic>
          <p:nvPicPr>
            <p:cNvPr id="36" name="그림 35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2B01ABD7-D1B4-13CA-5709-CB9F0C98F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162" y="1157256"/>
              <a:ext cx="3234812" cy="2835835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A667B7-0A47-F66C-D389-0879937611C5}"/>
                </a:ext>
              </a:extLst>
            </p:cNvPr>
            <p:cNvSpPr/>
            <p:nvPr/>
          </p:nvSpPr>
          <p:spPr>
            <a:xfrm>
              <a:off x="9508015" y="1181200"/>
              <a:ext cx="1395959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dirty="0">
                  <a:ln w="0"/>
                  <a:solidFill>
                    <a:schemeClr val="bg1">
                      <a:alpha val="7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Image by </a:t>
              </a:r>
              <a:r>
                <a:rPr lang="en-US" altLang="ko-KR" sz="1200" dirty="0" err="1">
                  <a:ln w="0"/>
                  <a:solidFill>
                    <a:schemeClr val="bg1">
                      <a:alpha val="7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Freepik</a:t>
              </a:r>
              <a:endParaRPr lang="en-US" altLang="ko-KR" sz="1200" b="0" cap="none" spc="0" dirty="0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98494"/>
            <a:ext cx="56076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실현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AAFF5D-4049-2A18-DC5F-9376EEEACBD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B2C891-B11F-BB88-3AFA-EC19CEA6368E}"/>
              </a:ext>
            </a:extLst>
          </p:cNvPr>
          <p:cNvGrpSpPr/>
          <p:nvPr/>
        </p:nvGrpSpPr>
        <p:grpSpPr>
          <a:xfrm>
            <a:off x="285750" y="1042988"/>
            <a:ext cx="5505450" cy="2968574"/>
            <a:chOff x="285750" y="1042987"/>
            <a:chExt cx="5505450" cy="514826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2DEDB5-B74E-E696-A8B7-11623E1F3560}"/>
                </a:ext>
              </a:extLst>
            </p:cNvPr>
            <p:cNvSpPr/>
            <p:nvPr/>
          </p:nvSpPr>
          <p:spPr>
            <a:xfrm>
              <a:off x="285750" y="1323975"/>
              <a:ext cx="5505450" cy="4867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1CB9F9-3861-FBB7-E603-5C015C868620}"/>
                </a:ext>
              </a:extLst>
            </p:cNvPr>
            <p:cNvSpPr/>
            <p:nvPr/>
          </p:nvSpPr>
          <p:spPr>
            <a:xfrm>
              <a:off x="471487" y="1438275"/>
              <a:ext cx="5133975" cy="4618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 선형회귀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(CNN 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기법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활용하여 교통 흐름 및 차량 증감율과 같은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데이터를 분석함으로써 최적의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입지선정 가능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CNN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이란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이미지와 같은 그리드 형태의 데이터를 처리하는 </a:t>
              </a:r>
              <a:endParaRPr lang="en-US" altLang="ko-KR" sz="1400" b="0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기법으로 주로 이미지 인식</a:t>
              </a:r>
              <a:r>
                <a:rPr lang="en-US" altLang="ko-KR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객체 검출</a:t>
              </a:r>
              <a:r>
                <a:rPr lang="en-US" altLang="ko-KR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얼굴 인식 등 </a:t>
              </a:r>
              <a:endParaRPr lang="en-US" altLang="ko-KR" sz="1400" b="0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다양한 컴퓨터 비전 작업에 널리 사용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80393A-443D-E2B5-F05E-E328B50FA186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실현 가능성 </a:t>
              </a:r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2" name="그림 3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6BF4D47-DCC7-EA40-97BC-FF0B660CA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4385068"/>
            <a:ext cx="5261854" cy="637569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34" name="그림 3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2538D31-7CE9-9B0C-6F61-B6094FAF2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5521113"/>
            <a:ext cx="5261854" cy="637569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FD0CF86-E8DE-496C-7976-18B056549060}"/>
              </a:ext>
            </a:extLst>
          </p:cNvPr>
          <p:cNvCxnSpPr>
            <a:cxnSpLocks/>
          </p:cNvCxnSpPr>
          <p:nvPr/>
        </p:nvCxnSpPr>
        <p:spPr>
          <a:xfrm>
            <a:off x="339520" y="6532188"/>
            <a:ext cx="11512960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9B017E6-7179-2A57-F20F-36978E93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17400" tIns="0" rIns="-3174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B0A6DA-99ED-2F7C-D58E-D3B49DC598DE}"/>
              </a:ext>
            </a:extLst>
          </p:cNvPr>
          <p:cNvGrpSpPr/>
          <p:nvPr/>
        </p:nvGrpSpPr>
        <p:grpSpPr>
          <a:xfrm>
            <a:off x="6865199" y="3315210"/>
            <a:ext cx="4576302" cy="4240126"/>
            <a:chOff x="6865199" y="1241704"/>
            <a:chExt cx="4576302" cy="42401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369D020-FD56-955A-D46E-19A5377B1950}"/>
                </a:ext>
              </a:extLst>
            </p:cNvPr>
            <p:cNvGrpSpPr/>
            <p:nvPr/>
          </p:nvGrpSpPr>
          <p:grpSpPr>
            <a:xfrm>
              <a:off x="6865199" y="1241704"/>
              <a:ext cx="4576302" cy="4240126"/>
              <a:chOff x="6865199" y="1241704"/>
              <a:chExt cx="4576302" cy="424012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65606CB-0A74-48EB-F87F-84D412FDFBCB}"/>
                  </a:ext>
                </a:extLst>
              </p:cNvPr>
              <p:cNvSpPr/>
              <p:nvPr/>
            </p:nvSpPr>
            <p:spPr>
              <a:xfrm rot="171926">
                <a:off x="7128275" y="1241704"/>
                <a:ext cx="4313226" cy="40863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9089A7-1564-E1F5-AE62-6E9343A9BB41}"/>
                  </a:ext>
                </a:extLst>
              </p:cNvPr>
              <p:cNvSpPr/>
              <p:nvPr/>
            </p:nvSpPr>
            <p:spPr>
              <a:xfrm rot="253518">
                <a:off x="6865199" y="1358821"/>
                <a:ext cx="4351973" cy="412300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  <a:effectLst>
                <a:outerShdw blurRad="50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전국최초 충남연구원과 공동으로　</a:t>
                </a:r>
                <a:endPara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올해 말까지 구축 추진</a:t>
                </a:r>
                <a:endPara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3B3F4E"/>
                  </a:solidFill>
                  <a:latin typeface="Pretendard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3B3F4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아산시가 전국 최초로 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'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빅데이터 분석을 통한 공공시설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입지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관리 의사결정시스템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'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구축하기로 발표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통해 공공시설 입지 결정에 있던 문제점을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해결하고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미래 도시 발전에 따른 인구 변화와 서비스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적정성 등을 종합적으로 분석하여 최적의 정책 결정과 균형 있는 서비스를 제공할 계획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위해 아산시는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빅데이터 분석 기술을 활용하여 시민의 요구를 반영하고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행정 서비스의 효율성과 질을 높일 예정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sz="1000" dirty="0" err="1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이진학기자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“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아산시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, ‘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빅데이터 분석을 통한 공공시설 입지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·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관리 의사결정시스템’ 구축 나서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” 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금강일보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,2023.05.22</a:t>
                </a:r>
                <a:endParaRPr lang="ko-KR" altLang="en-US" sz="1000" b="0" i="0" dirty="0">
                  <a:solidFill>
                    <a:srgbClr val="1E1E1E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8D964B8-7F6C-7059-85C4-9E7FACCBC30B}"/>
                </a:ext>
              </a:extLst>
            </p:cNvPr>
            <p:cNvCxnSpPr/>
            <p:nvPr/>
          </p:nvCxnSpPr>
          <p:spPr>
            <a:xfrm>
              <a:off x="7028833" y="2163933"/>
              <a:ext cx="4122013" cy="32101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C69455-EF9E-E2A0-F4E6-E0EE94E8DDA2}"/>
              </a:ext>
            </a:extLst>
          </p:cNvPr>
          <p:cNvCxnSpPr>
            <a:cxnSpLocks/>
          </p:cNvCxnSpPr>
          <p:nvPr/>
        </p:nvCxnSpPr>
        <p:spPr>
          <a:xfrm>
            <a:off x="471487" y="5278156"/>
            <a:ext cx="526185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6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98494"/>
            <a:ext cx="56076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실현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AAFF5D-4049-2A18-DC5F-9376EEEACBD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B2C891-B11F-BB88-3AFA-EC19CEA6368E}"/>
              </a:ext>
            </a:extLst>
          </p:cNvPr>
          <p:cNvGrpSpPr/>
          <p:nvPr/>
        </p:nvGrpSpPr>
        <p:grpSpPr>
          <a:xfrm>
            <a:off x="285750" y="1101584"/>
            <a:ext cx="5505450" cy="2840755"/>
            <a:chOff x="285750" y="1042987"/>
            <a:chExt cx="5505450" cy="514826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2DEDB5-B74E-E696-A8B7-11623E1F3560}"/>
                </a:ext>
              </a:extLst>
            </p:cNvPr>
            <p:cNvSpPr/>
            <p:nvPr/>
          </p:nvSpPr>
          <p:spPr>
            <a:xfrm>
              <a:off x="285750" y="1323975"/>
              <a:ext cx="5505450" cy="4867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1CB9F9-3861-FBB7-E603-5C015C868620}"/>
                </a:ext>
              </a:extLst>
            </p:cNvPr>
            <p:cNvSpPr/>
            <p:nvPr/>
          </p:nvSpPr>
          <p:spPr>
            <a:xfrm>
              <a:off x="471487" y="1438275"/>
              <a:ext cx="5133975" cy="4618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2009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년부터 시행되고 시민의 참여가 입증된 </a:t>
              </a: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서울시의 에코 마일리지 정책을 벤치마킹하여 </a:t>
              </a: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정책을 수립한다면 긍정적인 효과를 </a:t>
              </a: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기대할 수 있음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에코 </a:t>
              </a:r>
              <a:r>
                <a:rPr lang="ko-KR" altLang="en-US" sz="12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마일리지란</a:t>
              </a:r>
              <a:r>
                <a:rPr lang="en-US" altLang="ko-KR" sz="1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서울시 내 가정이나 사업장에서 전기</a:t>
              </a:r>
              <a:r>
                <a:rPr lang="en-US" altLang="ko-KR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수도</a:t>
              </a:r>
              <a:r>
                <a:rPr lang="en-US" altLang="ko-KR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도시가스 등 </a:t>
              </a:r>
              <a:endParaRPr lang="en-US" altLang="ko-KR" sz="1200" i="0" dirty="0">
                <a:solidFill>
                  <a:srgbClr val="31313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에너지를</a:t>
              </a:r>
              <a:r>
                <a:rPr lang="en-US" altLang="ko-KR" sz="1200" dirty="0">
                  <a:solidFill>
                    <a:srgbClr val="31313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절약한 정도에 따라 마일리지를 제공하는 서울시 대표 서비스로 </a:t>
              </a:r>
              <a:endParaRPr lang="en-US" altLang="ko-KR" sz="1200" i="0" dirty="0">
                <a:solidFill>
                  <a:srgbClr val="31313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최근 승용차 마일리지</a:t>
              </a:r>
              <a:r>
                <a:rPr lang="en-US" altLang="ko-KR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탄소 배출</a:t>
              </a:r>
              <a:r>
                <a:rPr lang="en-US" altLang="ko-KR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i="0" dirty="0">
                  <a:solidFill>
                    <a:srgbClr val="31313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와 통합되었음</a:t>
              </a:r>
              <a:endPara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80393A-443D-E2B5-F05E-E328B50FA186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실현 가능성 </a:t>
              </a:r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4" name="그림 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B2520EEF-39BA-932B-F848-B29AE934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2" y="4365523"/>
            <a:ext cx="4561002" cy="81882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B9585BC-4A48-7D2B-D281-322FFEB7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2" y="5659967"/>
            <a:ext cx="4561002" cy="75993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F06C1E-A53A-F880-3B72-738E931319D0}"/>
              </a:ext>
            </a:extLst>
          </p:cNvPr>
          <p:cNvCxnSpPr>
            <a:cxnSpLocks/>
          </p:cNvCxnSpPr>
          <p:nvPr/>
        </p:nvCxnSpPr>
        <p:spPr>
          <a:xfrm>
            <a:off x="757972" y="5396143"/>
            <a:ext cx="456100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아동 미술, 클립아트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7FF118BB-8F72-7FE9-1BEA-F171D904A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87" y="1108965"/>
            <a:ext cx="4866684" cy="1752222"/>
          </a:xfrm>
          <a:prstGeom prst="rect">
            <a:avLst/>
          </a:prstGeo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F9F56B-D5FB-9252-EB07-7904EB530964}"/>
              </a:ext>
            </a:extLst>
          </p:cNvPr>
          <p:cNvSpPr/>
          <p:nvPr/>
        </p:nvSpPr>
        <p:spPr>
          <a:xfrm>
            <a:off x="8669730" y="1235217"/>
            <a:ext cx="259212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solidFill>
                  <a:schemeClr val="tx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by rawpixel.com on </a:t>
            </a:r>
            <a:r>
              <a:rPr lang="en-US" altLang="ko-KR" sz="1200" dirty="0" err="1">
                <a:ln w="0"/>
                <a:solidFill>
                  <a:schemeClr val="tx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Freepik</a:t>
            </a:r>
            <a:endParaRPr lang="en-US" altLang="ko-KR" sz="1200" b="0" cap="none" spc="0" dirty="0">
              <a:ln w="0"/>
              <a:solidFill>
                <a:schemeClr val="tx1">
                  <a:alpha val="7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79A5620-A410-62FB-724B-4BC583FC1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17400" tIns="0" rIns="-3174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B092A36-4549-A524-813F-C1864984F28B}"/>
              </a:ext>
            </a:extLst>
          </p:cNvPr>
          <p:cNvCxnSpPr>
            <a:cxnSpLocks/>
          </p:cNvCxnSpPr>
          <p:nvPr/>
        </p:nvCxnSpPr>
        <p:spPr>
          <a:xfrm>
            <a:off x="339520" y="6630510"/>
            <a:ext cx="11512960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0ECF5C7-9695-BBCC-C07C-2288FA5225A8}"/>
              </a:ext>
            </a:extLst>
          </p:cNvPr>
          <p:cNvGrpSpPr/>
          <p:nvPr/>
        </p:nvGrpSpPr>
        <p:grpSpPr>
          <a:xfrm>
            <a:off x="6821578" y="2831691"/>
            <a:ext cx="4576302" cy="4240126"/>
            <a:chOff x="6865199" y="1241704"/>
            <a:chExt cx="4576302" cy="424012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6C4D24D-546E-DCF4-0ABB-83BE5EA2207D}"/>
                </a:ext>
              </a:extLst>
            </p:cNvPr>
            <p:cNvGrpSpPr/>
            <p:nvPr/>
          </p:nvGrpSpPr>
          <p:grpSpPr>
            <a:xfrm>
              <a:off x="6865199" y="1241704"/>
              <a:ext cx="4576302" cy="4240126"/>
              <a:chOff x="6865199" y="1241704"/>
              <a:chExt cx="4576302" cy="424012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C4077D-2F30-D35A-E7C1-03F8933A02BF}"/>
                  </a:ext>
                </a:extLst>
              </p:cNvPr>
              <p:cNvSpPr/>
              <p:nvPr/>
            </p:nvSpPr>
            <p:spPr>
              <a:xfrm rot="171926">
                <a:off x="7128275" y="1241704"/>
                <a:ext cx="4313226" cy="40863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BD8EB66-29BD-DDC2-C981-4DC2CBBEE7CA}"/>
                  </a:ext>
                </a:extLst>
              </p:cNvPr>
              <p:cNvSpPr/>
              <p:nvPr/>
            </p:nvSpPr>
            <p:spPr>
              <a:xfrm rot="253518">
                <a:off x="6865199" y="1358821"/>
                <a:ext cx="4351973" cy="412300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  <a:effectLst>
                <a:outerShdw blurRad="50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서울시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에코마일리지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2009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년 최초 시행 후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현재까지 긍정적인 성과 걷어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해당 정책 도입 후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245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만명이 가입해 서울 시민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명 중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명꼴로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참여중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에너지 절약으로 감축한 온실가스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(CO2)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양은 약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226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 톤임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해당 양은 서울시 전체 면적의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3.5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배 달하는 숲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(2,100k</a:t>
                </a:r>
                <a:r>
                  <a:rPr lang="ko-KR" altLang="en-US" sz="1400" b="0" i="0" dirty="0">
                    <a:solidFill>
                      <a:schemeClr val="tx1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㎡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조성한 효과와 맞먹음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특히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에너지다소비사업장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*과 아파트단지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주상복합건물 등 에너지를 다량 소비하는 건물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3,407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개소에서 온실가스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48,767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CO2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를 감축하는 성과를 거둠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이는 상반기 온실가스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감축량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중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29.8%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 달하는 수치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※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에너지다소비사업장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연간 에너지사용량이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2.000TOE(Ton of Oil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Equivalent 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석유환산톤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이상인 건물 및 사업장</a:t>
                </a:r>
                <a:endParaRPr lang="en-US" altLang="ko-KR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endParaRPr lang="en-US" altLang="ko-KR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서울시 에너지시민협력과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, ‘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서울시민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5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명 중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1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명 </a:t>
                </a:r>
                <a:r>
                  <a:rPr lang="ko-KR" altLang="en-US" sz="1000" b="1" i="0" dirty="0" err="1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에코마일리지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 회원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…</a:t>
                </a:r>
              </a:p>
              <a:p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상반기 온실가스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16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만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4</a:t>
                </a:r>
                <a:r>
                  <a:rPr lang="ko-KR" altLang="en-US" sz="1000" b="1" i="0" dirty="0" err="1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천톤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CO2 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감축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’</a:t>
                </a:r>
                <a:r>
                  <a:rPr lang="en-US" altLang="ko-KR" sz="1000" b="1" i="0" dirty="0">
                    <a:solidFill>
                      <a:schemeClr val="tx1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 2020.05.20</a:t>
                </a:r>
                <a:endParaRPr lang="ko-KR" altLang="en-US" sz="1000" b="1" i="0" dirty="0">
                  <a:solidFill>
                    <a:srgbClr val="222222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C4D728-2156-B13D-91C5-D00E24F7A1F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565" y="1994887"/>
              <a:ext cx="4127487" cy="34264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19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5" y="107722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78D41-4218-4477-1067-1D8894BC2CB9}"/>
              </a:ext>
            </a:extLst>
          </p:cNvPr>
          <p:cNvGrpSpPr/>
          <p:nvPr/>
        </p:nvGrpSpPr>
        <p:grpSpPr>
          <a:xfrm>
            <a:off x="357007" y="1104521"/>
            <a:ext cx="5505450" cy="2371727"/>
            <a:chOff x="285750" y="1042987"/>
            <a:chExt cx="5505450" cy="2071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68F18-D080-0B27-7B8A-5C68DCC7C6C9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스테이션의 입지 선정을 통해 친환경 대중교통 이용을 유도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혼잡 및 주차 문제를 해결하고 효율적인 도시 공간 활용을 통해 도시 계획의 안정적인 운영과 이에 따른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시민의 편의성 증진 기대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E150F49-B25B-7B74-2AEE-FFD40DA2438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AB3818-DEDA-C6CF-59F1-F3D0A9103020}"/>
              </a:ext>
            </a:extLst>
          </p:cNvPr>
          <p:cNvGrpSpPr/>
          <p:nvPr/>
        </p:nvGrpSpPr>
        <p:grpSpPr>
          <a:xfrm>
            <a:off x="6329545" y="1104521"/>
            <a:ext cx="5505450" cy="2371727"/>
            <a:chOff x="285750" y="1042987"/>
            <a:chExt cx="5505450" cy="20716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DB5848-0437-18E8-AA1D-621680F769BF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세종시만의 친환경 마일리지 정책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0B05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가칭</a:t>
              </a:r>
              <a:r>
                <a:rPr lang="en-US" altLang="ko-KR" sz="1600" dirty="0">
                  <a:solidFill>
                    <a:srgbClr val="00B05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SSE(Sejong Save Earth)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도입하여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시민들의 적극적인 서비스 이용을 유도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환경 문제 개선에 기여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6CB104D-AB8F-FAB2-E985-BFA0AC796C12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정책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AC0C6-0C78-9683-41CA-2919C9BA9D57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187B8B-88AF-F08F-AE92-CFD81B465B6A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E437BF5-4764-BB62-7808-4A9A459FAB84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DAAFD-CBD1-675D-BF88-8B1303A80F8B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049295-EF11-7A55-BBFE-F21001452CA5}"/>
              </a:ext>
            </a:extLst>
          </p:cNvPr>
          <p:cNvGrpSpPr/>
          <p:nvPr/>
        </p:nvGrpSpPr>
        <p:grpSpPr>
          <a:xfrm>
            <a:off x="3343275" y="3960607"/>
            <a:ext cx="5505450" cy="2371727"/>
            <a:chOff x="285750" y="1042987"/>
            <a:chExt cx="5505450" cy="20716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022BCE-FDEB-FD48-A807-CA6273A5BFAC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세종시는 국가 시범도시로 선정되어 스마트 도시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구축을 </a:t>
              </a:r>
              <a:endParaRPr lang="en-US" altLang="ko-KR" sz="1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선도하는 만큼</a:t>
              </a: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b="1" i="0" dirty="0" err="1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및 마일리지 정책을 </a:t>
              </a:r>
              <a:endParaRPr lang="en-US" altLang="ko-KR" sz="1600" b="1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시행하면 국내에서 스마트 도시 선도에 큰 </a:t>
              </a:r>
              <a:endParaRPr lang="en-US" altLang="ko-KR" sz="1600" b="1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기여가 가능할 것이라고 예상</a:t>
              </a:r>
              <a:endPara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593AC5D-5641-973B-009D-D5CF575B01ED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국내 스마트 도시 선도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DDF9EE-63BD-A92B-BFAF-02103EDBC789}"/>
              </a:ext>
            </a:extLst>
          </p:cNvPr>
          <p:cNvCxnSpPr>
            <a:cxnSpLocks/>
          </p:cNvCxnSpPr>
          <p:nvPr/>
        </p:nvCxnSpPr>
        <p:spPr>
          <a:xfrm>
            <a:off x="518370" y="6531980"/>
            <a:ext cx="11155259" cy="0"/>
          </a:xfrm>
          <a:prstGeom prst="line">
            <a:avLst/>
          </a:prstGeom>
          <a:ln w="1905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화살표 원 단색으로 채워진">
            <a:extLst>
              <a:ext uri="{FF2B5EF4-FFF2-40B4-BE49-F238E27FC236}">
                <a16:creationId xmlns:a16="http://schemas.microsoft.com/office/drawing/2014/main" id="{4EBA7B8A-A1DB-32E2-4C6F-9C927304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0756" y="2810958"/>
            <a:ext cx="1310491" cy="13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5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55490" y="107722"/>
            <a:ext cx="35333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A816C5-0296-5F89-8159-D6DF54AFEB51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E60D5C-27D3-18CC-28C5-9B4A78EA42D3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54BD28-A0D5-092F-D24D-A19EAB17E805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958353-1072-A577-AEEE-510390228112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FC7D0F-01D9-635C-4745-C69ECC6BC6AC}"/>
              </a:ext>
            </a:extLst>
          </p:cNvPr>
          <p:cNvGrpSpPr/>
          <p:nvPr/>
        </p:nvGrpSpPr>
        <p:grpSpPr>
          <a:xfrm>
            <a:off x="319942" y="4012082"/>
            <a:ext cx="5505450" cy="2071689"/>
            <a:chOff x="285750" y="1042987"/>
            <a:chExt cx="5505450" cy="20716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2F1499-AEC2-6B02-D929-D132F01556C0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정확도 높은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모델을 구현하기 위해 방대한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양의 데이터가 요구되는 만큼 보다 많은 양의 데이터를 확보한다면 더욱 효율적인 입지 선정 가능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294B4AC-A752-C13D-2C96-C52557E7127B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확보의 중요성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1ED146-C173-4E9F-D647-ED72C7EF7CD6}"/>
              </a:ext>
            </a:extLst>
          </p:cNvPr>
          <p:cNvGrpSpPr/>
          <p:nvPr/>
        </p:nvGrpSpPr>
        <p:grpSpPr>
          <a:xfrm>
            <a:off x="6375419" y="1215951"/>
            <a:ext cx="5505450" cy="2071689"/>
            <a:chOff x="285750" y="1042987"/>
            <a:chExt cx="5505450" cy="207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0BB5F0-4AEA-69A3-20B6-C76E4E6E1D54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시민의 참여를 이끌어 내기 위해 신설된 정책에 대한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적극적인 홍보 활동 필요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(SNS,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전단지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홈페이지 게시 등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29476A2-172F-E080-2920-FBD7B10D4A14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홍보 활동의 필요성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E046C4-8E4D-2AAE-8C0A-60411C3EA9FB}"/>
              </a:ext>
            </a:extLst>
          </p:cNvPr>
          <p:cNvGrpSpPr/>
          <p:nvPr/>
        </p:nvGrpSpPr>
        <p:grpSpPr>
          <a:xfrm>
            <a:off x="319944" y="1221068"/>
            <a:ext cx="5505450" cy="2071689"/>
            <a:chOff x="285750" y="1042987"/>
            <a:chExt cx="5505450" cy="20716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EF302E-6FF2-0946-557E-936A5A394972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건설에 관련된 이해관계자의 견해 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차이로 인해 갈등이 발생할 수 있으므로 사전 조율 필요 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241B1DE-3799-BF90-3022-971FA02C5583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이해관계자와의 조율 필요성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2E5C2E-00D3-C387-E525-BFF588583ECA}"/>
              </a:ext>
            </a:extLst>
          </p:cNvPr>
          <p:cNvCxnSpPr>
            <a:cxnSpLocks/>
          </p:cNvCxnSpPr>
          <p:nvPr/>
        </p:nvCxnSpPr>
        <p:spPr>
          <a:xfrm>
            <a:off x="518370" y="6381509"/>
            <a:ext cx="11155259" cy="0"/>
          </a:xfrm>
          <a:prstGeom prst="line">
            <a:avLst/>
          </a:prstGeom>
          <a:ln w="254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그룹 브레인스토밍 단색으로 채워진">
            <a:extLst>
              <a:ext uri="{FF2B5EF4-FFF2-40B4-BE49-F238E27FC236}">
                <a16:creationId xmlns:a16="http://schemas.microsoft.com/office/drawing/2014/main" id="{893EFA76-05D3-BF85-E06F-D7214108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4331" y="3159021"/>
            <a:ext cx="1062942" cy="10629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B7ED028-41BC-4444-8DDD-5DA7F9DDBEFD}"/>
              </a:ext>
            </a:extLst>
          </p:cNvPr>
          <p:cNvGrpSpPr/>
          <p:nvPr/>
        </p:nvGrpSpPr>
        <p:grpSpPr>
          <a:xfrm>
            <a:off x="6366608" y="4012082"/>
            <a:ext cx="5505450" cy="2071689"/>
            <a:chOff x="285750" y="1042987"/>
            <a:chExt cx="5505450" cy="2071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E5BA7C-F690-DE2E-9E7A-8CEC50C8C82C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객관적인 분석 결과를 위해 전문적인 기술과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지식이 반영된 기준을 참고하여 분석이 필요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0C837E0-6FCE-FFE0-A318-6064FF192A4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전문가의 견해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1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24527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22963" y="108392"/>
            <a:ext cx="51251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참고문헌 및 </a:t>
            </a:r>
            <a:r>
              <a:rPr lang="ko-KR" altLang="en-US" sz="4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사용툴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2C66AD-280F-AC63-8F36-8E9FB7FFDBF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34BFD8-C565-028E-CC59-0527503F79EB}"/>
              </a:ext>
            </a:extLst>
          </p:cNvPr>
          <p:cNvSpPr/>
          <p:nvPr/>
        </p:nvSpPr>
        <p:spPr>
          <a:xfrm>
            <a:off x="96263" y="1926802"/>
            <a:ext cx="163859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문헌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Reference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valdi" panose="03020602050506090804" pitchFamily="66" charset="0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23311-6A00-0582-F82A-FB3D35268F77}"/>
              </a:ext>
            </a:extLst>
          </p:cNvPr>
          <p:cNvSpPr txBox="1"/>
          <p:nvPr/>
        </p:nvSpPr>
        <p:spPr>
          <a:xfrm>
            <a:off x="1659399" y="1281145"/>
            <a:ext cx="10225317" cy="22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김성표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미래전략도시 세종시 이슈와 발전 방향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세종연구실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2023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조영빈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서비스의 현황과 미래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한국정보화진흥원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2019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국토교통부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행정중심복합도시건설청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LH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한국토지주택공사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2019.02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통계담당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2022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세종특별자치시 사회조사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 세종통계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2022-12-31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윤주영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MaaS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미래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SDS, 2023-07-19,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https://www.samsungsds.com/kr/insights/maas.html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홍근진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"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김광운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세종시의원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환경친화적 자동차 정비산업 육성 필요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'."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뉴스핌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https://www.newspim.com/news/view/20230719001109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 국토교통부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행정중심복합도시건설청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LH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한국토지주택공사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2019.02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환경기획관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친환경건물과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기후행동 견인하는 시민실천 플랫폼으로 확대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서울특별시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2023.09.13,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https://news.seoul.go.kr/env/archives/526030</a:t>
            </a:r>
            <a:endParaRPr lang="en-US" altLang="ko-KR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박경훈 기자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면적 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숲 조성 효과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겨울경제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2021-08-31, https://www.sedaily.com/NewsView/22QEJKI1FK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EE776-F785-57CE-7B6E-961CD0664C42}"/>
              </a:ext>
            </a:extLst>
          </p:cNvPr>
          <p:cNvSpPr/>
          <p:nvPr/>
        </p:nvSpPr>
        <p:spPr>
          <a:xfrm>
            <a:off x="315875" y="4335033"/>
            <a:ext cx="1199366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분석툴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Analyse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valdi" panose="03020602050506090804" pitchFamily="66" charset="0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Tool</a:t>
            </a:r>
          </a:p>
        </p:txBody>
      </p:sp>
      <p:pic>
        <p:nvPicPr>
          <p:cNvPr id="9" name="그림 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2020AC5-18BA-F6F1-E0E6-EDC573D8B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43" y="4200721"/>
            <a:ext cx="2061644" cy="611133"/>
          </a:xfrm>
          <a:prstGeom prst="rect">
            <a:avLst/>
          </a:prstGeom>
        </p:spPr>
      </p:pic>
      <p:pic>
        <p:nvPicPr>
          <p:cNvPr id="10" name="그림 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931882A4-F0BC-F0A2-4DFB-0225456BD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77" y="5211977"/>
            <a:ext cx="1581453" cy="640085"/>
          </a:xfrm>
          <a:prstGeom prst="rect">
            <a:avLst/>
          </a:prstGeom>
        </p:spPr>
      </p:pic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5925929-D461-15FB-7917-8FE81B7CB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08" y="5240931"/>
            <a:ext cx="1955978" cy="611134"/>
          </a:xfrm>
          <a:prstGeom prst="rect">
            <a:avLst/>
          </a:prstGeom>
        </p:spPr>
      </p:pic>
      <p:pic>
        <p:nvPicPr>
          <p:cNvPr id="12" name="그림 11" descr="그래픽, 폰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D0530F0D-294F-E18C-5FC1-9C9BD67EA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56" y="4184250"/>
            <a:ext cx="843893" cy="627604"/>
          </a:xfrm>
          <a:prstGeom prst="rect">
            <a:avLst/>
          </a:prstGeom>
        </p:spPr>
      </p:pic>
      <p:pic>
        <p:nvPicPr>
          <p:cNvPr id="18" name="그림 17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3BF51F07-2DE5-2D98-920A-30E067C81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17" y="4003451"/>
            <a:ext cx="2198775" cy="962086"/>
          </a:xfrm>
          <a:prstGeom prst="rect">
            <a:avLst/>
          </a:prstGeom>
        </p:spPr>
      </p:pic>
      <p:pic>
        <p:nvPicPr>
          <p:cNvPr id="20" name="그림 19" descr="그래픽, 폰트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2790AE74-0A7B-43BB-5EC8-6C05FD6A4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77" y="5211977"/>
            <a:ext cx="1581453" cy="64008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778A69-E015-1D3C-47FF-7FA1730EEDD9}"/>
              </a:ext>
            </a:extLst>
          </p:cNvPr>
          <p:cNvCxnSpPr>
            <a:cxnSpLocks/>
          </p:cNvCxnSpPr>
          <p:nvPr/>
        </p:nvCxnSpPr>
        <p:spPr>
          <a:xfrm>
            <a:off x="518370" y="3962400"/>
            <a:ext cx="11155259" cy="0"/>
          </a:xfrm>
          <a:prstGeom prst="line">
            <a:avLst/>
          </a:prstGeom>
          <a:ln w="1905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7797F7-2EAD-8559-FC9F-9C3547F60FF5}"/>
              </a:ext>
            </a:extLst>
          </p:cNvPr>
          <p:cNvCxnSpPr>
            <a:cxnSpLocks/>
          </p:cNvCxnSpPr>
          <p:nvPr/>
        </p:nvCxnSpPr>
        <p:spPr>
          <a:xfrm>
            <a:off x="518370" y="6288912"/>
            <a:ext cx="11155259" cy="0"/>
          </a:xfrm>
          <a:prstGeom prst="line">
            <a:avLst/>
          </a:prstGeom>
          <a:ln w="1905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3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24527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-32529" y="98494"/>
            <a:ext cx="3844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데이터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2C66AD-280F-AC63-8F36-8E9FB7FFDBF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D6FC2B3-B8AE-FFB0-1838-A3C6A2EE6E39}"/>
              </a:ext>
            </a:extLst>
          </p:cNvPr>
          <p:cNvSpPr/>
          <p:nvPr/>
        </p:nvSpPr>
        <p:spPr>
          <a:xfrm>
            <a:off x="3633787" y="6079341"/>
            <a:ext cx="4924425" cy="5843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Vivaldi" panose="03020602050506090804" pitchFamily="66" charset="0"/>
              </a:rPr>
              <a:t>Thank You!</a:t>
            </a:r>
            <a:endParaRPr lang="ko-KR" altLang="en-US" sz="4800" b="1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270C855-9E04-2CD5-A2E0-A84B22D6216C}"/>
              </a:ext>
            </a:extLst>
          </p:cNvPr>
          <p:cNvCxnSpPr>
            <a:cxnSpLocks/>
          </p:cNvCxnSpPr>
          <p:nvPr/>
        </p:nvCxnSpPr>
        <p:spPr>
          <a:xfrm>
            <a:off x="654649" y="6764593"/>
            <a:ext cx="10882701" cy="0"/>
          </a:xfrm>
          <a:prstGeom prst="lin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A5EA6B21-B767-4638-A96B-BFA6648717AF}"/>
              </a:ext>
            </a:extLst>
          </p:cNvPr>
          <p:cNvSpPr/>
          <p:nvPr/>
        </p:nvSpPr>
        <p:spPr>
          <a:xfrm>
            <a:off x="654649" y="6022404"/>
            <a:ext cx="2979138" cy="713733"/>
          </a:xfrm>
          <a:prstGeom prst="triangle">
            <a:avLst>
              <a:gd name="adj" fmla="val 0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6AE372CE-C6EB-6B98-C006-984DB98D7236}"/>
              </a:ext>
            </a:extLst>
          </p:cNvPr>
          <p:cNvSpPr/>
          <p:nvPr/>
        </p:nvSpPr>
        <p:spPr>
          <a:xfrm flipH="1">
            <a:off x="8558212" y="6022405"/>
            <a:ext cx="2979138" cy="713733"/>
          </a:xfrm>
          <a:prstGeom prst="triangle">
            <a:avLst>
              <a:gd name="adj" fmla="val 0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1166F534-40C7-30B7-2DF0-6C617D637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25743"/>
              </p:ext>
            </p:extLst>
          </p:nvPr>
        </p:nvGraphicFramePr>
        <p:xfrm>
          <a:off x="2032000" y="1034355"/>
          <a:ext cx="8128000" cy="489527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990999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333725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999887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8061113"/>
                    </a:ext>
                  </a:extLst>
                </a:gridCol>
              </a:tblGrid>
              <a:tr h="352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사용한 분석기법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98592"/>
                  </a:ext>
                </a:extLst>
              </a:tr>
              <a:tr h="5395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행정경계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QGIS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시각화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799012"/>
                  </a:ext>
                </a:extLst>
              </a:tr>
              <a:tr h="67776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도로구간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QGIS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시각화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215046"/>
                  </a:ext>
                </a:extLst>
              </a:tr>
              <a:tr h="7177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자동차 등록현황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시계열 분석 사용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2013 – 2023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분기별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(3,6,9,12)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09803"/>
                  </a:ext>
                </a:extLst>
              </a:tr>
              <a:tr h="65876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다중회귀분석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2023/08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69157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인구추이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시계열 분석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분석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 – 2023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77421"/>
                  </a:ext>
                </a:extLst>
              </a:tr>
              <a:tr h="6980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교통량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 주요 도로 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교통량 산출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-&gt; QGIS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2023/07 – 2023/08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930795"/>
                  </a:ext>
                </a:extLst>
              </a:tr>
              <a:tr h="5395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주행실적 통계현황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분석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2018 - 2021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180127"/>
                  </a:ext>
                </a:extLst>
              </a:tr>
            </a:tbl>
          </a:graphicData>
        </a:graphic>
      </p:graphicFrame>
      <p:pic>
        <p:nvPicPr>
          <p:cNvPr id="20" name="그림 19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9E725253-3C11-A0DB-E3BA-D8341F74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21" y="1468900"/>
            <a:ext cx="1262033" cy="411623"/>
          </a:xfrm>
          <a:prstGeom prst="rect">
            <a:avLst/>
          </a:prstGeom>
        </p:spPr>
      </p:pic>
      <p:pic>
        <p:nvPicPr>
          <p:cNvPr id="22" name="그림 21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F06ED98-64BA-FED5-3352-ADC5F6D1B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41" y="2008339"/>
            <a:ext cx="1851256" cy="560354"/>
          </a:xfrm>
          <a:prstGeom prst="rect">
            <a:avLst/>
          </a:prstGeom>
        </p:spPr>
      </p:pic>
      <p:pic>
        <p:nvPicPr>
          <p:cNvPr id="27" name="그림 26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AB12D4A-4AD7-E485-CA21-918C349D5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41" y="2690338"/>
            <a:ext cx="1851254" cy="581504"/>
          </a:xfrm>
          <a:prstGeom prst="rect">
            <a:avLst/>
          </a:prstGeom>
        </p:spPr>
      </p:pic>
      <p:pic>
        <p:nvPicPr>
          <p:cNvPr id="33" name="그림 3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F8640C4-58ED-591B-0D81-C0D543156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77" y="3383650"/>
            <a:ext cx="1851250" cy="581504"/>
          </a:xfrm>
          <a:prstGeom prst="rect">
            <a:avLst/>
          </a:prstGeom>
        </p:spPr>
      </p:pic>
      <p:pic>
        <p:nvPicPr>
          <p:cNvPr id="42" name="그림 4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B7340BF-CD0F-1A2B-9A6E-F87F2508D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98" y="4056117"/>
            <a:ext cx="1850529" cy="581504"/>
          </a:xfrm>
          <a:prstGeom prst="rect">
            <a:avLst/>
          </a:prstGeom>
        </p:spPr>
      </p:pic>
      <p:pic>
        <p:nvPicPr>
          <p:cNvPr id="48" name="그림 47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6BD009F-E99B-E58D-B830-F6290C2D2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99" y="4753056"/>
            <a:ext cx="1850528" cy="581013"/>
          </a:xfrm>
          <a:prstGeom prst="rect">
            <a:avLst/>
          </a:prstGeom>
        </p:spPr>
      </p:pic>
      <p:pic>
        <p:nvPicPr>
          <p:cNvPr id="49" name="그림 48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B5FEBD68-EC41-01DB-4739-09AB00FC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99" y="5439677"/>
            <a:ext cx="1850528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32243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-32528" y="107722"/>
            <a:ext cx="19415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A83D45-AF37-4B12-01D9-182F0B670075}"/>
              </a:ext>
            </a:extLst>
          </p:cNvPr>
          <p:cNvGrpSpPr/>
          <p:nvPr/>
        </p:nvGrpSpPr>
        <p:grpSpPr>
          <a:xfrm>
            <a:off x="476250" y="1513092"/>
            <a:ext cx="5210175" cy="4563855"/>
            <a:chOff x="476250" y="1906677"/>
            <a:chExt cx="4907795" cy="36956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B52FE6C-F4E9-4A53-4FC5-4D47EB9A5D00}"/>
                </a:ext>
              </a:extLst>
            </p:cNvPr>
            <p:cNvGrpSpPr/>
            <p:nvPr/>
          </p:nvGrpSpPr>
          <p:grpSpPr>
            <a:xfrm>
              <a:off x="476250" y="1906677"/>
              <a:ext cx="4907795" cy="3695692"/>
              <a:chOff x="1390650" y="1106577"/>
              <a:chExt cx="4907795" cy="369569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4943818-3AE5-A923-4FCF-A245BDE9D72F}"/>
                  </a:ext>
                </a:extLst>
              </p:cNvPr>
              <p:cNvSpPr/>
              <p:nvPr/>
            </p:nvSpPr>
            <p:spPr>
              <a:xfrm rot="283357">
                <a:off x="2675491" y="1374187"/>
                <a:ext cx="3622954" cy="3428082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sx="102000" sy="102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18A3301-2DE6-6F16-CB85-6364F9BC1162}"/>
                  </a:ext>
                </a:extLst>
              </p:cNvPr>
              <p:cNvGrpSpPr/>
              <p:nvPr/>
            </p:nvGrpSpPr>
            <p:grpSpPr>
              <a:xfrm>
                <a:off x="1390650" y="1106577"/>
                <a:ext cx="4629657" cy="3562350"/>
                <a:chOff x="2333625" y="1038225"/>
                <a:chExt cx="4629657" cy="3562350"/>
              </a:xfrm>
              <a:solidFill>
                <a:schemeClr val="bg1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414853CD-602C-88B3-6E16-79880619D2BC}"/>
                    </a:ext>
                  </a:extLst>
                </p:cNvPr>
                <p:cNvSpPr/>
                <p:nvPr/>
              </p:nvSpPr>
              <p:spPr>
                <a:xfrm>
                  <a:off x="2333625" y="1038225"/>
                  <a:ext cx="4629657" cy="3562350"/>
                </a:xfrm>
                <a:custGeom>
                  <a:avLst/>
                  <a:gdLst>
                    <a:gd name="connsiteX0" fmla="*/ 772413 w 4552950"/>
                    <a:gd name="connsiteY0" fmla="*/ 0 h 3562350"/>
                    <a:gd name="connsiteX1" fmla="*/ 4552950 w 4552950"/>
                    <a:gd name="connsiteY1" fmla="*/ 0 h 3562350"/>
                    <a:gd name="connsiteX2" fmla="*/ 4552950 w 4552950"/>
                    <a:gd name="connsiteY2" fmla="*/ 3562350 h 3562350"/>
                    <a:gd name="connsiteX3" fmla="*/ 0 w 4552950"/>
                    <a:gd name="connsiteY3" fmla="*/ 3562350 h 3562350"/>
                    <a:gd name="connsiteX4" fmla="*/ 0 w 4552950"/>
                    <a:gd name="connsiteY4" fmla="*/ 558592 h 3562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52950" h="3562350">
                      <a:moveTo>
                        <a:pt x="772413" y="0"/>
                      </a:moveTo>
                      <a:lnTo>
                        <a:pt x="4552950" y="0"/>
                      </a:lnTo>
                      <a:lnTo>
                        <a:pt x="4552950" y="3562350"/>
                      </a:lnTo>
                      <a:lnTo>
                        <a:pt x="0" y="3562350"/>
                      </a:lnTo>
                      <a:lnTo>
                        <a:pt x="0" y="558592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50800" dist="38100" dir="10800000" sx="102000" sy="102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marL="342900" indent="-342900" algn="ctr">
                    <a:buAutoNum type="arabicPeriod"/>
                  </a:pPr>
                  <a:r>
                    <a:rPr lang="ko-KR" altLang="en-US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친환경 차량 사용을 촉진 할 수 있는 충전 및 정비소 기능의 통합 </a:t>
                  </a:r>
                  <a:r>
                    <a:rPr lang="ko-KR" altLang="en-US" sz="1400" dirty="0" err="1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모빌리티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스테이션 입지를 </a:t>
                  </a:r>
                  <a:r>
                    <a:rPr lang="ko-KR" altLang="en-US" sz="1400" dirty="0" err="1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머신러닝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기술을 </a:t>
                  </a:r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활용하여 선정</a:t>
                  </a:r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r>
                    <a:rPr lang="ko-KR" altLang="en-US" sz="1200" b="1" dirty="0">
                      <a:solidFill>
                        <a:srgbClr val="0070C0"/>
                      </a:solidFill>
                      <a:latin typeface="HY중고딕" panose="02030600000101010101" pitchFamily="18" charset="-127"/>
                      <a:ea typeface="HY중고딕" panose="02030600000101010101" pitchFamily="18" charset="-127"/>
                    </a:rPr>
                    <a:t>친환경 교통 수단 이용을 통한 교통 혼잡 해소와 주차 문제 해결을 유도</a:t>
                  </a:r>
                  <a:endParaRPr lang="en-US" altLang="ko-KR" sz="1200" b="1" dirty="0">
                    <a:solidFill>
                      <a:srgbClr val="0070C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endParaRPr>
                </a:p>
                <a:p>
                  <a:pPr algn="ctr"/>
                  <a:endParaRPr lang="en-US" altLang="ko-KR" sz="1400" dirty="0">
                    <a:solidFill>
                      <a:srgbClr val="FFC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2. </a:t>
                  </a:r>
                  <a:r>
                    <a:rPr lang="ko-KR" altLang="en-US" sz="1400" dirty="0"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시민의 참여를 유도할 수 있는 에코 마일리지 정책 도입</a:t>
                  </a:r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pPr algn="ctr"/>
                  <a:r>
                    <a:rPr lang="ko-KR" altLang="en-US" sz="1200" b="1" dirty="0">
                      <a:solidFill>
                        <a:srgbClr val="0070C0"/>
                      </a:solidFill>
                      <a:latin typeface="HY중고딕" panose="02030600000101010101" pitchFamily="18" charset="-127"/>
                      <a:ea typeface="HY중고딕" panose="02030600000101010101" pitchFamily="18" charset="-127"/>
                    </a:rPr>
                    <a:t>친환경 교통수단 이용 시 마일리지 적립과 같은 혜택을 제공하는</a:t>
                  </a:r>
                  <a:endParaRPr lang="en-US" altLang="ko-KR" sz="1200" b="1" dirty="0">
                    <a:solidFill>
                      <a:srgbClr val="0070C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endParaRPr>
                </a:p>
                <a:p>
                  <a:pPr algn="ctr"/>
                  <a:r>
                    <a:rPr lang="ko-KR" altLang="en-US" sz="1200" b="1" dirty="0">
                      <a:solidFill>
                        <a:srgbClr val="0070C0"/>
                      </a:solidFill>
                      <a:latin typeface="HY중고딕" panose="02030600000101010101" pitchFamily="18" charset="-127"/>
                      <a:ea typeface="HY중고딕" panose="02030600000101010101" pitchFamily="18" charset="-127"/>
                    </a:rPr>
                    <a:t>세종시만의 친환경 정책을 도입하여 그린 시티 구현에 기여</a:t>
                  </a:r>
                </a:p>
              </p:txBody>
            </p:sp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EF001D80-9C5B-95B9-E28F-EE240A212D79}"/>
                    </a:ext>
                  </a:extLst>
                </p:cNvPr>
                <p:cNvSpPr/>
                <p:nvPr/>
              </p:nvSpPr>
              <p:spPr>
                <a:xfrm rot="8600025">
                  <a:off x="2390783" y="1258650"/>
                  <a:ext cx="992692" cy="514468"/>
                </a:xfrm>
                <a:prstGeom prst="triangle">
                  <a:avLst>
                    <a:gd name="adj" fmla="val 50209"/>
                  </a:avLst>
                </a:prstGeom>
                <a:solidFill>
                  <a:schemeClr val="tx1">
                    <a:lumMod val="65000"/>
                    <a:lumOff val="35000"/>
                    <a:alpha val="52000"/>
                  </a:schemeClr>
                </a:soli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6F080D-6D4A-7B7B-FE8F-D5F28A767EB3}"/>
                </a:ext>
              </a:extLst>
            </p:cNvPr>
            <p:cNvSpPr/>
            <p:nvPr/>
          </p:nvSpPr>
          <p:spPr>
            <a:xfrm>
              <a:off x="1186045" y="2049418"/>
              <a:ext cx="370486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문제 인식 및 아이디어 설명</a:t>
              </a:r>
              <a:endPara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0383778F-BB97-2BF4-483E-A943F2113DFB}"/>
              </a:ext>
            </a:extLst>
          </p:cNvPr>
          <p:cNvGrpSpPr/>
          <p:nvPr/>
        </p:nvGrpSpPr>
        <p:grpSpPr>
          <a:xfrm>
            <a:off x="6448813" y="1513093"/>
            <a:ext cx="4783153" cy="2344532"/>
            <a:chOff x="9651514" y="2694193"/>
            <a:chExt cx="7631746" cy="3541112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3EBE68DC-0CE4-56A8-BB3D-0E6D9CB7F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14" y="2694193"/>
              <a:ext cx="7631746" cy="3541112"/>
            </a:xfrm>
            <a:prstGeom prst="rect">
              <a:avLst/>
            </a:prstGeom>
          </p:spPr>
        </p:pic>
      </p:grp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72CA1D65-16DF-8989-630A-AAC51CE884B4}"/>
              </a:ext>
            </a:extLst>
          </p:cNvPr>
          <p:cNvGrpSpPr/>
          <p:nvPr/>
        </p:nvGrpSpPr>
        <p:grpSpPr>
          <a:xfrm>
            <a:off x="6548082" y="4091395"/>
            <a:ext cx="4783153" cy="2237339"/>
            <a:chOff x="9977440" y="5741008"/>
            <a:chExt cx="7305820" cy="3234896"/>
          </a:xfrm>
        </p:grpSpPr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5BA2CC20-A3E6-125E-914E-9A58E38D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7440" y="5741008"/>
              <a:ext cx="7305820" cy="3234896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8C0574-7EBD-6710-A6E4-805E3DB8FE78}"/>
              </a:ext>
            </a:extLst>
          </p:cNvPr>
          <p:cNvCxnSpPr>
            <a:cxnSpLocks/>
          </p:cNvCxnSpPr>
          <p:nvPr/>
        </p:nvCxnSpPr>
        <p:spPr>
          <a:xfrm>
            <a:off x="654649" y="6429375"/>
            <a:ext cx="10882701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오른쪽 화살표 단색으로 채워진">
            <a:extLst>
              <a:ext uri="{FF2B5EF4-FFF2-40B4-BE49-F238E27FC236}">
                <a16:creationId xmlns:a16="http://schemas.microsoft.com/office/drawing/2014/main" id="{DACCB384-6AD7-6B5A-4BB6-7E3B8B3F8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09377" y="3029630"/>
            <a:ext cx="478573" cy="914400"/>
          </a:xfrm>
          <a:prstGeom prst="rect">
            <a:avLst/>
          </a:prstGeom>
        </p:spPr>
      </p:pic>
      <p:pic>
        <p:nvPicPr>
          <p:cNvPr id="28" name="그래픽 27" descr="오른쪽 화살표 단색으로 채워진">
            <a:extLst>
              <a:ext uri="{FF2B5EF4-FFF2-40B4-BE49-F238E27FC236}">
                <a16:creationId xmlns:a16="http://schemas.microsoft.com/office/drawing/2014/main" id="{026E03F5-E4E2-155A-70A3-26B044D5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09378" y="4289511"/>
            <a:ext cx="478572" cy="9144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3E32E6-DB45-1B63-8F50-1F2DD9CC42D3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738C9D-8599-7FAE-5462-F8A6745982CD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697A121-4808-03F4-DE33-C0AEAC680CE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C80428-D5C3-D3C2-777D-C928E3561B57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76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24527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209EABB-F605-A64D-C988-251FD25386C6}"/>
              </a:ext>
            </a:extLst>
          </p:cNvPr>
          <p:cNvGrpSpPr/>
          <p:nvPr/>
        </p:nvGrpSpPr>
        <p:grpSpPr>
          <a:xfrm>
            <a:off x="-2771107" y="-1120998"/>
            <a:ext cx="12349573" cy="9099996"/>
            <a:chOff x="-2176355" y="-216248"/>
            <a:chExt cx="10992382" cy="821866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6EDB069-E219-0E10-38E1-64345146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76355" y="-216248"/>
              <a:ext cx="10992382" cy="8218665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DC2E5211-A1C1-57BC-8B08-003447108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52" y="1777118"/>
              <a:ext cx="5496192" cy="410933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5BA4A9-18DE-9AE0-6E56-37B5C7576436}"/>
              </a:ext>
            </a:extLst>
          </p:cNvPr>
          <p:cNvGrpSpPr/>
          <p:nvPr/>
        </p:nvGrpSpPr>
        <p:grpSpPr>
          <a:xfrm>
            <a:off x="728169" y="5817378"/>
            <a:ext cx="5102538" cy="818996"/>
            <a:chOff x="285750" y="1042987"/>
            <a:chExt cx="5505450" cy="20716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552EEBD-006D-9300-F726-AABF9ED37A5C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QGIS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사용해 세종시에 분포한 주요 시설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데이터 시각화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 입지 선정을 위한 지리 데이터 확보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1930CAE-C50B-6EF2-948F-71CEA671B480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QGIS Visualization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A10B7B-E11A-217F-D70F-D64CBCB527B2}"/>
              </a:ext>
            </a:extLst>
          </p:cNvPr>
          <p:cNvGrpSpPr/>
          <p:nvPr/>
        </p:nvGrpSpPr>
        <p:grpSpPr>
          <a:xfrm>
            <a:off x="6778712" y="5778989"/>
            <a:ext cx="5102538" cy="857385"/>
            <a:chOff x="285750" y="945880"/>
            <a:chExt cx="5505450" cy="216879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E0DA0B-2559-4C8C-EF7A-9E7587DB331D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온실가스 및 차량 </a:t>
              </a:r>
              <a:r>
                <a:rPr lang="ko-KR" altLang="en-US" sz="14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증감율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데이터 등을 시계열 분석 및 </a:t>
              </a:r>
              <a:r>
                <a:rPr lang="ko-KR" altLang="en-US" sz="14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활용하여 분석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8EE0EC-C364-C77D-170A-79E74668130A}"/>
                </a:ext>
              </a:extLst>
            </p:cNvPr>
            <p:cNvSpPr/>
            <p:nvPr/>
          </p:nvSpPr>
          <p:spPr>
            <a:xfrm>
              <a:off x="1119186" y="945880"/>
              <a:ext cx="3838575" cy="756188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Time analysis / Machine learning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AAD8F57-529E-5B43-E79B-3DBFF70FF87C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19F3A5C-71E9-2F6E-20B7-F2C9E404F14B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B435233-9ECE-5747-31E7-E5FB938CCF45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23166F6-6056-EB4F-A031-0E63A2865BE3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F5E5FD-13E5-22C8-2717-7FA090F2581C}"/>
              </a:ext>
            </a:extLst>
          </p:cNvPr>
          <p:cNvSpPr/>
          <p:nvPr/>
        </p:nvSpPr>
        <p:spPr>
          <a:xfrm>
            <a:off x="-32528" y="107722"/>
            <a:ext cx="19415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A38DC0A7-F820-01C2-4111-17D4F934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97" y="1213949"/>
            <a:ext cx="4562171" cy="1961540"/>
          </a:xfrm>
          <a:prstGeom prst="rect">
            <a:avLst/>
          </a:prstGeom>
        </p:spPr>
      </p:pic>
      <p:pic>
        <p:nvPicPr>
          <p:cNvPr id="10" name="그림 9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F490D6E6-7128-E365-97CB-6ECBED6CD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97" y="3429000"/>
            <a:ext cx="4832353" cy="21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3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24527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3FDD8C-ECCD-44B2-AE49-1F849D8B062F}"/>
              </a:ext>
            </a:extLst>
          </p:cNvPr>
          <p:cNvGrpSpPr/>
          <p:nvPr/>
        </p:nvGrpSpPr>
        <p:grpSpPr>
          <a:xfrm>
            <a:off x="254207" y="1093925"/>
            <a:ext cx="5526833" cy="4128316"/>
            <a:chOff x="345647" y="1032964"/>
            <a:chExt cx="5526833" cy="50758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53AA98-1530-3ABC-CAF0-78B13D1EA40B}"/>
                </a:ext>
              </a:extLst>
            </p:cNvPr>
            <p:cNvSpPr/>
            <p:nvPr/>
          </p:nvSpPr>
          <p:spPr>
            <a:xfrm>
              <a:off x="345647" y="1032964"/>
              <a:ext cx="5526833" cy="507585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1) 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스테이션의 입지 선정을 통해 친환경 대중교통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이용을 유도</a:t>
              </a: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혼잡 및 주차 문제를 해결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2)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효율적인 도시 공간 활용을 통해 시민의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편의성 증진 기대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3) 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스테이션을 이용하는 </a:t>
              </a:r>
              <a:r>
                <a:rPr lang="ko-KR" altLang="en-US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모빌리티의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데이터를 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일괄적으로 수집</a:t>
              </a: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관리하여 교통 인프라 개선 및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 관련 정책 효과 모니터링에 활용 가능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4F2300-FB97-9C5E-B76F-9951C368F6C7}"/>
                </a:ext>
              </a:extLst>
            </p:cNvPr>
            <p:cNvSpPr/>
            <p:nvPr/>
          </p:nvSpPr>
          <p:spPr>
            <a:xfrm>
              <a:off x="626093" y="1264920"/>
              <a:ext cx="4965940" cy="6045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스테이션 </a:t>
              </a:r>
              <a:r>
                <a:rPr lang="en-US" altLang="ko-KR" sz="2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en-US" altLang="ko-KR" sz="2200" b="1" i="0" dirty="0">
                  <a:solidFill>
                    <a:schemeClr val="bg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Eco-friendly Station)</a:t>
              </a:r>
              <a:endParaRPr lang="ko-KR" altLang="en-US" sz="2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00CF0C-B985-08D9-48A9-E640ADA2D95A}"/>
              </a:ext>
            </a:extLst>
          </p:cNvPr>
          <p:cNvGrpSpPr/>
          <p:nvPr/>
        </p:nvGrpSpPr>
        <p:grpSpPr>
          <a:xfrm>
            <a:off x="6299407" y="1093925"/>
            <a:ext cx="5526833" cy="1852475"/>
            <a:chOff x="345647" y="1032964"/>
            <a:chExt cx="5526833" cy="22776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BC91C0-A510-842F-A330-147CA6DF185D}"/>
                </a:ext>
              </a:extLst>
            </p:cNvPr>
            <p:cNvSpPr/>
            <p:nvPr/>
          </p:nvSpPr>
          <p:spPr>
            <a:xfrm>
              <a:off x="345647" y="1032964"/>
              <a:ext cx="5526833" cy="227765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마일리지 정책을 도입하여 시민들의 적극적인 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 이용을 유도</a:t>
              </a: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환경 문제 개선에 기여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CAF62E-7516-0D8A-6BD0-3D98C195A012}"/>
                </a:ext>
              </a:extLst>
            </p:cNvPr>
            <p:cNvSpPr/>
            <p:nvPr/>
          </p:nvSpPr>
          <p:spPr>
            <a:xfrm>
              <a:off x="626093" y="1264920"/>
              <a:ext cx="4965940" cy="6045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정책 </a:t>
              </a:r>
              <a:r>
                <a:rPr lang="en-US" altLang="ko-KR" sz="2200" b="1" i="0" dirty="0">
                  <a:solidFill>
                    <a:schemeClr val="bg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(Eco-friendly Policy)</a:t>
              </a:r>
              <a:endParaRPr lang="ko-KR" altLang="en-US" sz="2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13B4859-A718-7C4D-4FBB-5E38D2A1E788}"/>
              </a:ext>
            </a:extLst>
          </p:cNvPr>
          <p:cNvGrpSpPr/>
          <p:nvPr/>
        </p:nvGrpSpPr>
        <p:grpSpPr>
          <a:xfrm>
            <a:off x="6355184" y="4031722"/>
            <a:ext cx="5415278" cy="2381038"/>
            <a:chOff x="209550" y="190500"/>
            <a:chExt cx="5638800" cy="425767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2EB7947-4520-4EAF-7421-8011B207310C}"/>
                </a:ext>
              </a:extLst>
            </p:cNvPr>
            <p:cNvSpPr/>
            <p:nvPr/>
          </p:nvSpPr>
          <p:spPr>
            <a:xfrm>
              <a:off x="209550" y="190500"/>
              <a:ext cx="5638800" cy="4257675"/>
            </a:xfrm>
            <a:prstGeom prst="roundRect">
              <a:avLst>
                <a:gd name="adj" fmla="val 1129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12A3890-D33C-3C80-260D-4AC3A7B2C87A}"/>
                </a:ext>
              </a:extLst>
            </p:cNvPr>
            <p:cNvSpPr/>
            <p:nvPr/>
          </p:nvSpPr>
          <p:spPr>
            <a:xfrm>
              <a:off x="533400" y="1828800"/>
              <a:ext cx="4991100" cy="230505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139700" dist="38100" dir="13500000">
                <a:prstClr val="black">
                  <a:alpha val="6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결과적으로 지속가능한 친환경 교통수단 도입 확대</a:t>
              </a:r>
              <a:r>
                <a:rPr lang="en-US" altLang="ko-KR" sz="1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이용자 중심의 친환경 교통체계 구축에 기여하고 시민들에게</a:t>
              </a:r>
              <a:endPara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실용적인 혜택을 제공하는 정책을 도입해 시민의 편의성과 환경 개선 기대</a:t>
              </a:r>
            </a:p>
          </p:txBody>
        </p:sp>
      </p:grpSp>
      <p:pic>
        <p:nvPicPr>
          <p:cNvPr id="28" name="그래픽 27" descr="조금 굽은 화살표 단색으로 채워진">
            <a:extLst>
              <a:ext uri="{FF2B5EF4-FFF2-40B4-BE49-F238E27FC236}">
                <a16:creationId xmlns:a16="http://schemas.microsoft.com/office/drawing/2014/main" id="{7D5FC07F-DE49-C132-5F94-E2FDFD43F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42598" y="2810344"/>
            <a:ext cx="1444262" cy="1444262"/>
          </a:xfrm>
          <a:prstGeom prst="rect">
            <a:avLst/>
          </a:prstGeom>
        </p:spPr>
      </p:pic>
      <p:pic>
        <p:nvPicPr>
          <p:cNvPr id="32" name="그래픽 31" descr="조금 굽은 화살표 단색으로 채워진">
            <a:extLst>
              <a:ext uri="{FF2B5EF4-FFF2-40B4-BE49-F238E27FC236}">
                <a16:creationId xmlns:a16="http://schemas.microsoft.com/office/drawing/2014/main" id="{4B9AB217-6A6E-8030-CE58-775E3427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4415" y="4254606"/>
            <a:ext cx="1444262" cy="144426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1DEC97-2DEB-1E6E-13D2-435AE3F1C6AA}"/>
              </a:ext>
            </a:extLst>
          </p:cNvPr>
          <p:cNvCxnSpPr>
            <a:cxnSpLocks/>
          </p:cNvCxnSpPr>
          <p:nvPr/>
        </p:nvCxnSpPr>
        <p:spPr>
          <a:xfrm>
            <a:off x="654649" y="6612255"/>
            <a:ext cx="10882701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C07D43-0120-4038-A452-AE3C8AABD32C}"/>
              </a:ext>
            </a:extLst>
          </p:cNvPr>
          <p:cNvSpPr/>
          <p:nvPr/>
        </p:nvSpPr>
        <p:spPr>
          <a:xfrm>
            <a:off x="7867623" y="4041022"/>
            <a:ext cx="239039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</a:rPr>
              <a:t>Conclusion</a:t>
            </a:r>
            <a:endParaRPr lang="en-US" altLang="ko-KR" sz="5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valdi" panose="03020602050506090804" pitchFamily="66" charset="0"/>
            </a:endParaRPr>
          </a:p>
        </p:txBody>
      </p:sp>
      <p:pic>
        <p:nvPicPr>
          <p:cNvPr id="41" name="그래픽 40" descr="지속 가능성 단색으로 채워진">
            <a:extLst>
              <a:ext uri="{FF2B5EF4-FFF2-40B4-BE49-F238E27FC236}">
                <a16:creationId xmlns:a16="http://schemas.microsoft.com/office/drawing/2014/main" id="{65A0710A-51C4-F2EE-2BCF-4723DB3E2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5458" y="5779778"/>
            <a:ext cx="786194" cy="786194"/>
          </a:xfrm>
          <a:prstGeom prst="rect">
            <a:avLst/>
          </a:prstGeom>
        </p:spPr>
      </p:pic>
      <p:pic>
        <p:nvPicPr>
          <p:cNvPr id="43" name="그래픽 42" descr="전기차 단색으로 채워진">
            <a:extLst>
              <a:ext uri="{FF2B5EF4-FFF2-40B4-BE49-F238E27FC236}">
                <a16:creationId xmlns:a16="http://schemas.microsoft.com/office/drawing/2014/main" id="{F96914A5-8910-8658-A415-EC6DBA8C8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49" y="5779779"/>
            <a:ext cx="914400" cy="914400"/>
          </a:xfrm>
          <a:prstGeom prst="rect">
            <a:avLst/>
          </a:prstGeom>
        </p:spPr>
      </p:pic>
      <p:pic>
        <p:nvPicPr>
          <p:cNvPr id="45" name="그래픽 44" descr="자동차 정비사 단색으로 채워진">
            <a:extLst>
              <a:ext uri="{FF2B5EF4-FFF2-40B4-BE49-F238E27FC236}">
                <a16:creationId xmlns:a16="http://schemas.microsoft.com/office/drawing/2014/main" id="{B4DAE4F1-708B-36D0-C85E-CB0E4499A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9157" y="5779778"/>
            <a:ext cx="786193" cy="7861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B012DC-996C-8C58-48AE-9622B0E369FA}"/>
              </a:ext>
            </a:extLst>
          </p:cNvPr>
          <p:cNvSpPr/>
          <p:nvPr/>
        </p:nvSpPr>
        <p:spPr>
          <a:xfrm>
            <a:off x="-32528" y="107722"/>
            <a:ext cx="19415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17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98494"/>
            <a:ext cx="5269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 및 필요성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3000D32B-5CAD-BEE3-83D9-584E79B09DB6}"/>
              </a:ext>
            </a:extLst>
          </p:cNvPr>
          <p:cNvGrpSpPr/>
          <p:nvPr/>
        </p:nvGrpSpPr>
        <p:grpSpPr>
          <a:xfrm>
            <a:off x="62511" y="1084468"/>
            <a:ext cx="5105039" cy="1856571"/>
            <a:chOff x="9651514" y="2694193"/>
            <a:chExt cx="7631746" cy="3541112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9A94C217-349E-BD91-5B9B-5D7A0EDB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14" y="2694193"/>
              <a:ext cx="7631746" cy="3541112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1733F305-A5C7-AA35-D521-59A6E2731E18}"/>
              </a:ext>
            </a:extLst>
          </p:cNvPr>
          <p:cNvGrpSpPr/>
          <p:nvPr/>
        </p:nvGrpSpPr>
        <p:grpSpPr>
          <a:xfrm>
            <a:off x="164350" y="3102177"/>
            <a:ext cx="5105039" cy="1771687"/>
            <a:chOff x="9977440" y="5741008"/>
            <a:chExt cx="7305820" cy="3234896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A93B152A-B6D4-520C-402C-48DA2BDC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7440" y="5741008"/>
              <a:ext cx="7305820" cy="32348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9CFAA5-79A3-7194-200A-869DBDE6E204}"/>
              </a:ext>
            </a:extLst>
          </p:cNvPr>
          <p:cNvGrpSpPr/>
          <p:nvPr/>
        </p:nvGrpSpPr>
        <p:grpSpPr>
          <a:xfrm>
            <a:off x="164350" y="4873864"/>
            <a:ext cx="5391498" cy="1872376"/>
            <a:chOff x="360680" y="4873864"/>
            <a:chExt cx="8082117" cy="151677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06259E-E0B2-1774-1D06-90F6EC2879B9}"/>
                </a:ext>
              </a:extLst>
            </p:cNvPr>
            <p:cNvSpPr/>
            <p:nvPr/>
          </p:nvSpPr>
          <p:spPr>
            <a:xfrm>
              <a:off x="360680" y="4873864"/>
              <a:ext cx="8082117" cy="15167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35FE16-9D59-6D10-ABFE-5DE699F00AD3}"/>
                </a:ext>
              </a:extLst>
            </p:cNvPr>
            <p:cNvSpPr/>
            <p:nvPr/>
          </p:nvSpPr>
          <p:spPr>
            <a:xfrm>
              <a:off x="577953" y="5034804"/>
              <a:ext cx="7611008" cy="1193276"/>
            </a:xfrm>
            <a:prstGeom prst="rect">
              <a:avLst/>
            </a:prstGeom>
            <a:solidFill>
              <a:schemeClr val="bg1"/>
            </a:solidFill>
            <a:ln w="952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도시성장과 함께 온실가스 배출량은 해마다 증가하고 인구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증가와 함께 에너지 소비 실적 및 온실가스 배출량은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2018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년까지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지속적으로 증가하는 추세임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최근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년간 소비 에너지는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연평균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5.2%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증가 추세로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19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기준 부문별 소비 현황은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가정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산업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수송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공공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기타 부문 순으로 나타남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192FA1-3674-9AFF-5A99-8601D582C876}"/>
              </a:ext>
            </a:extLst>
          </p:cNvPr>
          <p:cNvGrpSpPr/>
          <p:nvPr/>
        </p:nvGrpSpPr>
        <p:grpSpPr>
          <a:xfrm>
            <a:off x="6636152" y="4873864"/>
            <a:ext cx="5391498" cy="1872376"/>
            <a:chOff x="360680" y="4873864"/>
            <a:chExt cx="8082117" cy="151677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2ED37A-E7C9-7817-ECA5-17F027E9A7D1}"/>
                </a:ext>
              </a:extLst>
            </p:cNvPr>
            <p:cNvSpPr/>
            <p:nvPr/>
          </p:nvSpPr>
          <p:spPr>
            <a:xfrm>
              <a:off x="360680" y="4873864"/>
              <a:ext cx="8082117" cy="15167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01D069-1E43-8EFB-D667-09147ED95F9D}"/>
                </a:ext>
              </a:extLst>
            </p:cNvPr>
            <p:cNvSpPr/>
            <p:nvPr/>
          </p:nvSpPr>
          <p:spPr>
            <a:xfrm>
              <a:off x="577953" y="5034804"/>
              <a:ext cx="7611008" cy="1193276"/>
            </a:xfrm>
            <a:prstGeom prst="rect">
              <a:avLst/>
            </a:prstGeom>
            <a:solidFill>
              <a:schemeClr val="bg1"/>
            </a:solidFill>
            <a:ln w="952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세종시의 경우 대중교통 이용률이 현저히 낮은데 그 원인 중 하나는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대중교통 수단의 배차간격이 압도적으로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위인 것으로 나타남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세종시에서 운영하는 운송업체는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곳으로 판단되며 운송업체가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늘어나거나 차량이 증대되지 않는 이상 교통난은 해소되기 어려움</a:t>
              </a: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27447B1-A268-BEEB-D7F5-B17F7034763D}"/>
              </a:ext>
            </a:extLst>
          </p:cNvPr>
          <p:cNvCxnSpPr>
            <a:cxnSpLocks/>
          </p:cNvCxnSpPr>
          <p:nvPr/>
        </p:nvCxnSpPr>
        <p:spPr>
          <a:xfrm>
            <a:off x="6074941" y="1242060"/>
            <a:ext cx="0" cy="530350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643E12E6-05D3-C7DE-B9D8-927D3C517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9335"/>
          <a:stretch/>
        </p:blipFill>
        <p:spPr>
          <a:xfrm>
            <a:off x="6689392" y="1069195"/>
            <a:ext cx="5285017" cy="3204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61CA29-CCDD-B986-AFDA-44AA1E2763F5}"/>
              </a:ext>
            </a:extLst>
          </p:cNvPr>
          <p:cNvSpPr/>
          <p:nvPr/>
        </p:nvSpPr>
        <p:spPr>
          <a:xfrm>
            <a:off x="6636153" y="1242060"/>
            <a:ext cx="5391498" cy="34311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2318E2-A27B-5608-2778-4A3A48F5F9FA}"/>
              </a:ext>
            </a:extLst>
          </p:cNvPr>
          <p:cNvSpPr/>
          <p:nvPr/>
        </p:nvSpPr>
        <p:spPr>
          <a:xfrm>
            <a:off x="6594036" y="4350083"/>
            <a:ext cx="49471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세종의 소리 </a:t>
            </a:r>
            <a:r>
              <a:rPr lang="en-US" altLang="ko-K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https://www.sjsori.com/news/articleView.html?indexno=48311</a:t>
            </a:r>
          </a:p>
        </p:txBody>
      </p:sp>
    </p:spTree>
    <p:extLst>
      <p:ext uri="{BB962C8B-B14F-4D97-AF65-F5344CB8AC3E}">
        <p14:creationId xmlns:p14="http://schemas.microsoft.com/office/powerpoint/2010/main" val="212912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F1025814-B689-7ADA-4CDC-E7EA23A7723A}"/>
              </a:ext>
            </a:extLst>
          </p:cNvPr>
          <p:cNvGrpSpPr/>
          <p:nvPr/>
        </p:nvGrpSpPr>
        <p:grpSpPr>
          <a:xfrm>
            <a:off x="4393219" y="1089744"/>
            <a:ext cx="3332845" cy="2952000"/>
            <a:chOff x="6432032" y="1954320"/>
            <a:chExt cx="5125355" cy="389180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B088D53-B021-D521-6A86-29B7E8AD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b="20775"/>
            <a:stretch/>
          </p:blipFill>
          <p:spPr>
            <a:xfrm>
              <a:off x="6432032" y="1954320"/>
              <a:ext cx="5125355" cy="3891809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665FA1C8-58CC-EDB2-4054-D56696D40FD8}"/>
              </a:ext>
            </a:extLst>
          </p:cNvPr>
          <p:cNvGrpSpPr/>
          <p:nvPr/>
        </p:nvGrpSpPr>
        <p:grpSpPr>
          <a:xfrm>
            <a:off x="8225135" y="1178168"/>
            <a:ext cx="3529076" cy="2880000"/>
            <a:chOff x="11618178" y="2080819"/>
            <a:chExt cx="5828510" cy="4172318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23C9B63-BF72-43E1-300A-F8A5902D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2607" b="12458"/>
            <a:stretch/>
          </p:blipFill>
          <p:spPr>
            <a:xfrm>
              <a:off x="11618178" y="2080819"/>
              <a:ext cx="5828510" cy="4172318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65BB57A5-8083-2E91-1C44-E6DF79351975}"/>
              </a:ext>
            </a:extLst>
          </p:cNvPr>
          <p:cNvGrpSpPr/>
          <p:nvPr/>
        </p:nvGrpSpPr>
        <p:grpSpPr>
          <a:xfrm>
            <a:off x="437789" y="923330"/>
            <a:ext cx="3306283" cy="3132000"/>
            <a:chOff x="894242" y="1911992"/>
            <a:chExt cx="5537789" cy="4381025"/>
          </a:xfrm>
        </p:grpSpPr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2FA9F1F1-F728-9495-0A19-4495A6417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b="11954"/>
            <a:stretch/>
          </p:blipFill>
          <p:spPr>
            <a:xfrm>
              <a:off x="894242" y="1911992"/>
              <a:ext cx="5537789" cy="4381025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03C926-2724-8E3A-C6DE-CB55C30188E3}"/>
              </a:ext>
            </a:extLst>
          </p:cNvPr>
          <p:cNvSpPr/>
          <p:nvPr/>
        </p:nvSpPr>
        <p:spPr>
          <a:xfrm>
            <a:off x="437789" y="4457615"/>
            <a:ext cx="3180622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국가교통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자료에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따르면 세종시 교통 분담률은 승용차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73.8%, 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대중교통 이용률은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12.8%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압도적으로 승용차 비율이 높음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1BF8D8A-8AB3-D89E-2D2E-B2AC58D07A44}"/>
              </a:ext>
            </a:extLst>
          </p:cNvPr>
          <p:cNvSpPr/>
          <p:nvPr/>
        </p:nvSpPr>
        <p:spPr>
          <a:xfrm>
            <a:off x="4643562" y="4457615"/>
            <a:ext cx="2903027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세종시 설문조사 확인 결과 세종시민들은 대중교통 미흡 및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교통혼잡을 세종시 발전 저해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위험순위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위로 선정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27F8E9-E0BD-7104-39B2-1D56D0894B1D}"/>
              </a:ext>
            </a:extLst>
          </p:cNvPr>
          <p:cNvSpPr/>
          <p:nvPr/>
        </p:nvSpPr>
        <p:spPr>
          <a:xfrm>
            <a:off x="8624748" y="4457615"/>
            <a:ext cx="3129463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세종시 교통종합진단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조사에 의하면 교통문제에서 가장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대두되는 점은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주차문제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버스노선 불편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3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광역교통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불편으로 주차 및 대중 교통 문제가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대두되고 있음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E55772-FC23-CA7C-1894-F4243B5E32BD}"/>
              </a:ext>
            </a:extLst>
          </p:cNvPr>
          <p:cNvCxnSpPr>
            <a:cxnSpLocks/>
          </p:cNvCxnSpPr>
          <p:nvPr/>
        </p:nvCxnSpPr>
        <p:spPr>
          <a:xfrm>
            <a:off x="4165600" y="1300480"/>
            <a:ext cx="0" cy="43281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1BDF6E-B96A-5730-4DF3-36AC59D63611}"/>
              </a:ext>
            </a:extLst>
          </p:cNvPr>
          <p:cNvCxnSpPr>
            <a:cxnSpLocks/>
          </p:cNvCxnSpPr>
          <p:nvPr/>
        </p:nvCxnSpPr>
        <p:spPr>
          <a:xfrm>
            <a:off x="7975600" y="1300480"/>
            <a:ext cx="0" cy="43281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670C69-511A-E61B-C467-693E453F246B}"/>
              </a:ext>
            </a:extLst>
          </p:cNvPr>
          <p:cNvSpPr/>
          <p:nvPr/>
        </p:nvSpPr>
        <p:spPr>
          <a:xfrm>
            <a:off x="905813" y="6024245"/>
            <a:ext cx="10378523" cy="798810"/>
          </a:xfrm>
          <a:prstGeom prst="roundRect">
            <a:avLst>
              <a:gd name="adj" fmla="val 34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기반으로 한 친환경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구축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선정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정책을 수립을 통해 시민의 참여를 기반으로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 혼잡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문제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환경문제 등을 개선하는데 기여하고자 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76D03C-A385-2CD9-EC8C-74984FD6974D}"/>
              </a:ext>
            </a:extLst>
          </p:cNvPr>
          <p:cNvSpPr/>
          <p:nvPr/>
        </p:nvSpPr>
        <p:spPr>
          <a:xfrm>
            <a:off x="3401961" y="5862011"/>
            <a:ext cx="5368413" cy="324465"/>
          </a:xfrm>
          <a:prstGeom prst="roundRect">
            <a:avLst>
              <a:gd name="adj" fmla="val 469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내 대중교통 활성화 필요 </a:t>
            </a:r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6F17F-0D2A-921B-4696-2374FA2CC0CA}"/>
              </a:ext>
            </a:extLst>
          </p:cNvPr>
          <p:cNvSpPr/>
          <p:nvPr/>
        </p:nvSpPr>
        <p:spPr>
          <a:xfrm>
            <a:off x="0" y="98494"/>
            <a:ext cx="5269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 및 필요성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A43091-D77C-D56D-8D51-663C4C16C1A7}"/>
              </a:ext>
            </a:extLst>
          </p:cNvPr>
          <p:cNvSpPr/>
          <p:nvPr/>
        </p:nvSpPr>
        <p:spPr>
          <a:xfrm>
            <a:off x="437789" y="4010627"/>
            <a:ext cx="30011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국가교통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이범규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(2022)</a:t>
            </a: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대전시 교통정책 현안과 과제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',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대전세종정책엑스포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08C401-02D6-8A09-2FE0-B9B6F4F0E9DD}"/>
              </a:ext>
            </a:extLst>
          </p:cNvPr>
          <p:cNvSpPr/>
          <p:nvPr/>
        </p:nvSpPr>
        <p:spPr>
          <a:xfrm>
            <a:off x="4545446" y="4010627"/>
            <a:ext cx="2557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(2021), </a:t>
            </a: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2040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도시기본계획을 위한 설문조사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2F0E55-4F5E-96EA-A791-1ADEE197676F}"/>
              </a:ext>
            </a:extLst>
          </p:cNvPr>
          <p:cNvSpPr/>
          <p:nvPr/>
        </p:nvSpPr>
        <p:spPr>
          <a:xfrm>
            <a:off x="8624748" y="4010627"/>
            <a:ext cx="33105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한국교통연구원 세종시 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교통종합진단 및 정책 방향 전문가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심포지움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(2018.11.20)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3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40E92B-C037-4206-99BD-D173319A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"/>
          <a:stretch/>
        </p:blipFill>
        <p:spPr>
          <a:xfrm>
            <a:off x="6611815" y="1317607"/>
            <a:ext cx="4966964" cy="280800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107722"/>
            <a:ext cx="57518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개요 및 설명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742F34-86DC-CC32-2C59-259DC9FEAF42}"/>
              </a:ext>
            </a:extLst>
          </p:cNvPr>
          <p:cNvSpPr/>
          <p:nvPr/>
        </p:nvSpPr>
        <p:spPr>
          <a:xfrm>
            <a:off x="450507" y="4561841"/>
            <a:ext cx="5291047" cy="1188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기술을 이용하여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입지를 선정하고 분석을 통해 선정된 입지를 시민과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기업에게 제공하여 친환경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모빌리티의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접근성을 높이며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교통혼잡과 주차문제를 완화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 공간의 효율을 높이고자 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6DFC1A-6251-47B5-5088-B5E577706E11}"/>
              </a:ext>
            </a:extLst>
          </p:cNvPr>
          <p:cNvSpPr/>
          <p:nvPr/>
        </p:nvSpPr>
        <p:spPr>
          <a:xfrm>
            <a:off x="6450448" y="4561840"/>
            <a:ext cx="5291047" cy="1188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서울시에서 시행한 에코 마일리지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(Eco-</a:t>
            </a:r>
            <a:r>
              <a:rPr lang="en-US" altLang="ko-KR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Mileage)</a:t>
            </a:r>
            <a:r>
              <a:rPr lang="ko-KR" altLang="en-US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제도를</a:t>
            </a:r>
            <a:endParaRPr lang="en-US" altLang="ko-KR" sz="1500" b="1" i="0" dirty="0"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벤치마킹한 세종시만의 새로운 친환경 정책을 수립하여</a:t>
            </a:r>
            <a:endParaRPr lang="en-US" altLang="ko-KR" sz="1500" b="1" i="0" dirty="0">
              <a:solidFill>
                <a:schemeClr val="bg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시민들의 가스</a:t>
            </a:r>
            <a:r>
              <a:rPr lang="en-US" altLang="ko-KR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b="1" i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 저감 참여를 유도하여 그린 시티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</a:t>
            </a:r>
            <a:endParaRPr lang="en-US" altLang="ko-KR" sz="15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활성화를 기대</a:t>
            </a:r>
            <a:endParaRPr lang="ko-KR" altLang="en-US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4E716F46-777C-7226-1636-87C272C9A742}"/>
              </a:ext>
            </a:extLst>
          </p:cNvPr>
          <p:cNvGrpSpPr/>
          <p:nvPr/>
        </p:nvGrpSpPr>
        <p:grpSpPr>
          <a:xfrm>
            <a:off x="4110694" y="3501047"/>
            <a:ext cx="10047833" cy="807444"/>
            <a:chOff x="5741097" y="6205147"/>
            <a:chExt cx="16113355" cy="1294871"/>
          </a:xfrm>
        </p:grpSpPr>
        <p:pic>
          <p:nvPicPr>
            <p:cNvPr id="23" name="Object 19">
              <a:extLst>
                <a:ext uri="{FF2B5EF4-FFF2-40B4-BE49-F238E27FC236}">
                  <a16:creationId xmlns:a16="http://schemas.microsoft.com/office/drawing/2014/main" id="{2803A69C-8B21-6D2A-5574-CAB69D80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-2" b="39189"/>
            <a:stretch/>
          </p:blipFill>
          <p:spPr>
            <a:xfrm>
              <a:off x="5741097" y="6205147"/>
              <a:ext cx="16113355" cy="1154640"/>
            </a:xfrm>
            <a:prstGeom prst="rect">
              <a:avLst/>
            </a:prstGeom>
          </p:spPr>
        </p:pic>
        <p:pic>
          <p:nvPicPr>
            <p:cNvPr id="27" name="Object 20">
              <a:extLst>
                <a:ext uri="{FF2B5EF4-FFF2-40B4-BE49-F238E27FC236}">
                  <a16:creationId xmlns:a16="http://schemas.microsoft.com/office/drawing/2014/main" id="{C6B49500-B9F0-01F2-27FE-58EF7859D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4" b="33104"/>
            <a:stretch/>
          </p:blipFill>
          <p:spPr>
            <a:xfrm>
              <a:off x="9707471" y="6864966"/>
              <a:ext cx="8056677" cy="635052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A574B0A-35A9-1A8A-B57B-ED97E28B41D8}"/>
              </a:ext>
            </a:extLst>
          </p:cNvPr>
          <p:cNvCxnSpPr>
            <a:cxnSpLocks/>
          </p:cNvCxnSpPr>
          <p:nvPr/>
        </p:nvCxnSpPr>
        <p:spPr>
          <a:xfrm>
            <a:off x="654649" y="6530975"/>
            <a:ext cx="10882701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EB0D77-227E-037A-21BE-147EAB9C52B6}"/>
              </a:ext>
            </a:extLst>
          </p:cNvPr>
          <p:cNvSpPr/>
          <p:nvPr/>
        </p:nvSpPr>
        <p:spPr>
          <a:xfrm>
            <a:off x="654649" y="5962016"/>
            <a:ext cx="619760" cy="568959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69EFAF-FF23-553B-38DA-F949BE203E75}"/>
              </a:ext>
            </a:extLst>
          </p:cNvPr>
          <p:cNvSpPr/>
          <p:nvPr/>
        </p:nvSpPr>
        <p:spPr>
          <a:xfrm>
            <a:off x="10917590" y="5962016"/>
            <a:ext cx="619760" cy="568959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800FA5-5E95-DB7C-2489-6CBC05AE7B08}"/>
              </a:ext>
            </a:extLst>
          </p:cNvPr>
          <p:cNvSpPr/>
          <p:nvPr/>
        </p:nvSpPr>
        <p:spPr>
          <a:xfrm>
            <a:off x="2425582" y="5911865"/>
            <a:ext cx="7340835" cy="56895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차세대 친환경 </a:t>
            </a:r>
            <a:r>
              <a:rPr lang="ko-KR" altLang="en-US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입지 선정 및 정책 제안</a:t>
            </a:r>
          </a:p>
        </p:txBody>
      </p:sp>
      <p:pic>
        <p:nvPicPr>
          <p:cNvPr id="4" name="그림 3" descr="육상 차량, 차량, 하늘, 바퀴이(가) 표시된 사진&#10;&#10;자동 생성된 설명">
            <a:extLst>
              <a:ext uri="{FF2B5EF4-FFF2-40B4-BE49-F238E27FC236}">
                <a16:creationId xmlns:a16="http://schemas.microsoft.com/office/drawing/2014/main" id="{F555C5AA-B116-4EE4-49B9-6C281743D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9" y="1317607"/>
            <a:ext cx="4879148" cy="303277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465F62-DF13-171B-4E5A-BFFA784D3F33}"/>
              </a:ext>
            </a:extLst>
          </p:cNvPr>
          <p:cNvSpPr/>
          <p:nvPr/>
        </p:nvSpPr>
        <p:spPr>
          <a:xfrm>
            <a:off x="6526231" y="4190431"/>
            <a:ext cx="30925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박경훈기자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서울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... </a:t>
            </a: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면적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숲 조성 효과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서울경제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2021-08-31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57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39843" y="43629"/>
            <a:ext cx="88216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서비스와의 차별성 및 독창성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347019"/>
            <a:ext cx="11727400" cy="53585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42450" y="966820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서비스와의 차별성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237" y="3390174"/>
            <a:ext cx="856142" cy="91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6631"/>
          <a:stretch/>
        </p:blipFill>
        <p:spPr>
          <a:xfrm>
            <a:off x="245276" y="1569849"/>
            <a:ext cx="4455397" cy="4356000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BFDB0-AC9E-E6C9-2542-CCAB212F644F}"/>
              </a:ext>
            </a:extLst>
          </p:cNvPr>
          <p:cNvGrpSpPr/>
          <p:nvPr/>
        </p:nvGrpSpPr>
        <p:grpSpPr>
          <a:xfrm>
            <a:off x="7095672" y="2281084"/>
            <a:ext cx="4504207" cy="3574787"/>
            <a:chOff x="285750" y="1042987"/>
            <a:chExt cx="5505450" cy="34360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FF9A9F-2CBA-EE6B-ABE6-4879DD0AE3E3}"/>
                </a:ext>
              </a:extLst>
            </p:cNvPr>
            <p:cNvSpPr/>
            <p:nvPr/>
          </p:nvSpPr>
          <p:spPr>
            <a:xfrm>
              <a:off x="285750" y="1323977"/>
              <a:ext cx="5505450" cy="31550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DA0B33-E1E3-2FED-0903-E13C554793A9}"/>
                </a:ext>
              </a:extLst>
            </p:cNvPr>
            <p:cNvSpPr/>
            <p:nvPr/>
          </p:nvSpPr>
          <p:spPr>
            <a:xfrm>
              <a:off x="471487" y="1438275"/>
              <a:ext cx="5133975" cy="279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대중교통 활성화를 위한 운송 수단이 다양해지는 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만큼 </a:t>
              </a:r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입지 선정의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중요성이 높아질 것으로 보임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기술을 활용해 최적의 입지를 선정해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정확하고 효율적인 결과 도출 가능</a:t>
              </a: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대중교통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버스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택시 등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), Maas 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업체를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통합 관리하여 제한된 부지를 효율적으로 활용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MAAS :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다양한 교통수단을 통합하고 예약 및 결제를 편리하게 </a:t>
              </a:r>
              <a:endParaRPr lang="en-US" altLang="ko-KR" sz="1000" b="1" i="0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제공하는 이동성 서비스</a:t>
              </a:r>
              <a:r>
                <a:rPr lang="en-US" altLang="ko-KR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지속 가능하고 스마트한 도시 이동성 모델을 구축하는</a:t>
              </a:r>
              <a:r>
                <a:rPr lang="en-US" altLang="ko-KR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것을 목표로 </a:t>
              </a:r>
              <a:r>
                <a:rPr lang="ko-KR" altLang="en-US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함</a:t>
              </a:r>
            </a:p>
          </p:txBody>
        </p:sp>
        <p:sp>
          <p:nvSpPr>
            <p:cNvPr id="27" name="사각형: 둥근 모서리 11">
              <a:extLst>
                <a:ext uri="{FF2B5EF4-FFF2-40B4-BE49-F238E27FC236}">
                  <a16:creationId xmlns:a16="http://schemas.microsoft.com/office/drawing/2014/main" id="{89FA2536-4AA9-B244-E49B-BEA128CC89F4}"/>
                </a:ext>
              </a:extLst>
            </p:cNvPr>
            <p:cNvSpPr/>
            <p:nvPr/>
          </p:nvSpPr>
          <p:spPr>
            <a:xfrm>
              <a:off x="977409" y="1042987"/>
              <a:ext cx="4122131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6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기반 스테이션 입지선정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9394"/>
          <a:stretch/>
        </p:blipFill>
        <p:spPr>
          <a:xfrm>
            <a:off x="2875430" y="3282018"/>
            <a:ext cx="3275144" cy="2880000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372588-D65C-55F1-73CF-E4F0AE500637}"/>
              </a:ext>
            </a:extLst>
          </p:cNvPr>
          <p:cNvSpPr/>
          <p:nvPr/>
        </p:nvSpPr>
        <p:spPr>
          <a:xfrm>
            <a:off x="2875430" y="6246498"/>
            <a:ext cx="34596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신상두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발등의 불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탄소중립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세종의 대응방안은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?, </a:t>
            </a:r>
          </a:p>
          <a:p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굿모닝충청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2023-03-07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7CD0D6-179E-09AD-1B04-FD238D48DEE4}"/>
              </a:ext>
            </a:extLst>
          </p:cNvPr>
          <p:cNvSpPr/>
          <p:nvPr/>
        </p:nvSpPr>
        <p:spPr>
          <a:xfrm>
            <a:off x="176980" y="5993820"/>
            <a:ext cx="26837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박수빈 기자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＂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수요응답형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셔클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',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대중교통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한축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되려면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...",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굿모닝충청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2023-02-12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304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2720</Words>
  <Application>Microsoft Office PowerPoint</Application>
  <PresentationFormat>와이드스크린</PresentationFormat>
  <Paragraphs>626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HY중고딕</vt:lpstr>
      <vt:lpstr>Pretendard</vt:lpstr>
      <vt:lpstr>나눔고딕 ExtraBold</vt:lpstr>
      <vt:lpstr>돋움</vt:lpstr>
      <vt:lpstr>맑은 고딕</vt:lpstr>
      <vt:lpstr>Arial</vt:lpstr>
      <vt:lpstr>Bodoni MT Black</vt:lpstr>
      <vt:lpstr>Vivaldi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73</cp:revision>
  <dcterms:created xsi:type="dcterms:W3CDTF">2023-09-20T00:17:35Z</dcterms:created>
  <dcterms:modified xsi:type="dcterms:W3CDTF">2023-09-27T09:36:13Z</dcterms:modified>
</cp:coreProperties>
</file>